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4" r:id="rId1"/>
  </p:sldMasterIdLst>
  <p:notesMasterIdLst>
    <p:notesMasterId r:id="rId15"/>
  </p:notesMasterIdLst>
  <p:sldIdLst>
    <p:sldId id="257" r:id="rId2"/>
    <p:sldId id="267" r:id="rId3"/>
    <p:sldId id="260" r:id="rId4"/>
    <p:sldId id="262" r:id="rId5"/>
    <p:sldId id="263" r:id="rId6"/>
    <p:sldId id="264" r:id="rId7"/>
    <p:sldId id="265" r:id="rId8"/>
    <p:sldId id="258" r:id="rId9"/>
    <p:sldId id="266" r:id="rId10"/>
    <p:sldId id="261" r:id="rId11"/>
    <p:sldId id="270" r:id="rId12"/>
    <p:sldId id="268" r:id="rId13"/>
    <p:sldId id="269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edagog Pedagog" initials="PP" lastIdx="1" clrIdx="0">
    <p:extLst>
      <p:ext uri="{19B8F6BF-5375-455C-9EA6-DF929625EA0E}">
        <p15:presenceInfo xmlns:p15="http://schemas.microsoft.com/office/powerpoint/2012/main" userId="S::137_pedagog@eprosveta.ac.rs::a736c71b-28d2-44ad-9297-3302c5528b3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D4AD75-FDF8-4C64-9455-65D9FB1B42E7}" type="datetimeFigureOut">
              <a:rPr lang="sr-Latn-RS" smtClean="0"/>
              <a:t>30.10.2021.</a:t>
            </a:fld>
            <a:endParaRPr lang="sr-Latn-R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r-Latn-R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F6EC29-45C4-4667-ACCC-0D590312F521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091629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F6EC29-45C4-4667-ACCC-0D590312F521}" type="slidenum">
              <a:rPr lang="sr-Latn-RS" smtClean="0"/>
              <a:t>7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6563313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85327A32-A060-4666-A83F-DAA5F0856513}" type="datetimeFigureOut">
              <a:rPr lang="en-US" smtClean="0"/>
              <a:t>10/30/2021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150590AA-7F3D-49B2-AAD8-519861FBCB2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31575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27A32-A060-4666-A83F-DAA5F0856513}" type="datetimeFigureOut">
              <a:rPr lang="en-US" smtClean="0"/>
              <a:t>10/30/2021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590AA-7F3D-49B2-AAD8-519861FBC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944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27A32-A060-4666-A83F-DAA5F0856513}" type="datetimeFigureOut">
              <a:rPr lang="en-US" smtClean="0"/>
              <a:t>10/30/2021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590AA-7F3D-49B2-AAD8-519861FBCB2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08430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27A32-A060-4666-A83F-DAA5F0856513}" type="datetimeFigureOut">
              <a:rPr lang="en-US" smtClean="0"/>
              <a:t>10/30/2021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590AA-7F3D-49B2-AAD8-519861FBCB2F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33085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27A32-A060-4666-A83F-DAA5F0856513}" type="datetimeFigureOut">
              <a:rPr lang="en-US" smtClean="0"/>
              <a:t>10/30/2021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590AA-7F3D-49B2-AAD8-519861FBC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5279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27A32-A060-4666-A83F-DAA5F0856513}" type="datetimeFigureOut">
              <a:rPr lang="en-US" smtClean="0"/>
              <a:t>10/30/2021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590AA-7F3D-49B2-AAD8-519861FBCB2F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65507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27A32-A060-4666-A83F-DAA5F0856513}" type="datetimeFigureOut">
              <a:rPr lang="en-US" smtClean="0"/>
              <a:t>10/30/2021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590AA-7F3D-49B2-AAD8-519861FBCB2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83576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27A32-A060-4666-A83F-DAA5F0856513}" type="datetimeFigureOut">
              <a:rPr lang="en-US" smtClean="0"/>
              <a:t>10/30/2021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590AA-7F3D-49B2-AAD8-519861FBCB2F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25885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27A32-A060-4666-A83F-DAA5F0856513}" type="datetimeFigureOut">
              <a:rPr lang="en-US" smtClean="0"/>
              <a:t>10/30/2021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590AA-7F3D-49B2-AAD8-519861FBCB2F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1915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27A32-A060-4666-A83F-DAA5F0856513}" type="datetimeFigureOut">
              <a:rPr lang="en-US" smtClean="0"/>
              <a:t>10/30/2021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590AA-7F3D-49B2-AAD8-519861FBC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682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27A32-A060-4666-A83F-DAA5F0856513}" type="datetimeFigureOut">
              <a:rPr lang="en-US" smtClean="0"/>
              <a:t>10/30/2021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590AA-7F3D-49B2-AAD8-519861FBCB2F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23822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27A32-A060-4666-A83F-DAA5F0856513}" type="datetimeFigureOut">
              <a:rPr lang="en-US" smtClean="0"/>
              <a:t>10/30/2021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590AA-7F3D-49B2-AAD8-519861FBC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620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27A32-A060-4666-A83F-DAA5F0856513}" type="datetimeFigureOut">
              <a:rPr lang="en-US" smtClean="0"/>
              <a:t>10/30/2021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590AA-7F3D-49B2-AAD8-519861FBCB2F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44216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27A32-A060-4666-A83F-DAA5F0856513}" type="datetimeFigureOut">
              <a:rPr lang="en-US" smtClean="0"/>
              <a:t>10/30/2021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590AA-7F3D-49B2-AAD8-519861FBCB2F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91973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27A32-A060-4666-A83F-DAA5F0856513}" type="datetimeFigureOut">
              <a:rPr lang="en-US" smtClean="0"/>
              <a:t>10/30/2021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590AA-7F3D-49B2-AAD8-519861FBC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3227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27A32-A060-4666-A83F-DAA5F0856513}" type="datetimeFigureOut">
              <a:rPr lang="en-US" smtClean="0"/>
              <a:t>10/30/2021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590AA-7F3D-49B2-AAD8-519861FBCB2F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70252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27A32-A060-4666-A83F-DAA5F0856513}" type="datetimeFigureOut">
              <a:rPr lang="en-US" smtClean="0"/>
              <a:t>10/30/2021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590AA-7F3D-49B2-AAD8-519861FBC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9305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5327A32-A060-4666-A83F-DAA5F0856513}" type="datetimeFigureOut">
              <a:rPr lang="en-US" smtClean="0"/>
              <a:t>10/30/2021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50590AA-7F3D-49B2-AAD8-519861FBC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626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  <p:sldLayoutId id="2147483834" r:id="rId10"/>
    <p:sldLayoutId id="2147483835" r:id="rId11"/>
    <p:sldLayoutId id="2147483836" r:id="rId12"/>
    <p:sldLayoutId id="2147483837" r:id="rId13"/>
    <p:sldLayoutId id="2147483838" r:id="rId14"/>
    <p:sldLayoutId id="2147483839" r:id="rId15"/>
    <p:sldLayoutId id="2147483840" r:id="rId16"/>
    <p:sldLayoutId id="214748384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BF50F4-3016-4247-9BA5-7174B216DD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КАКО УСПЕШНО УЧИТИ</a:t>
            </a:r>
            <a:endParaRPr lang="en-US" dirty="0"/>
          </a:p>
        </p:txBody>
      </p:sp>
      <p:pic>
        <p:nvPicPr>
          <p:cNvPr id="1026" name="Picture 2" descr="Education Learning Png Clipart - Student Writing Png Transparent Png - Full  Size Clipart (#5208775) - PinClipart">
            <a:extLst>
              <a:ext uri="{FF2B5EF4-FFF2-40B4-BE49-F238E27FC236}">
                <a16:creationId xmlns:a16="http://schemas.microsoft.com/office/drawing/2014/main" id="{D438679C-3929-4B76-A328-956F30057F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0765" y="2636330"/>
            <a:ext cx="3986074" cy="3205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0653788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C35B0-FBB9-43F3-A35B-D32BFEBC8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КОНЦЕНТРАЦИЈА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589E06-DB47-4E2A-B2AA-D428CC5F70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sz="2400" b="1" dirty="0"/>
              <a:t>Шта да радиш када ти мисли лутају и не можеш да се сконцентришеш на рад?</a:t>
            </a:r>
            <a:endParaRPr lang="ru-RU" sz="2400" dirty="0"/>
          </a:p>
          <a:p>
            <a:r>
              <a:rPr lang="ru-RU" sz="2400" b="1" dirty="0"/>
              <a:t>У почетку свима учење тешко иде јер је почетна лењост нормална. Заустави у старту лењост, покажи намеру да запамтиш. Појачај своју вољу и напор - сети се шта очекујеш да постигнеш учењем.   </a:t>
            </a:r>
            <a:endParaRPr lang="ru-RU" sz="2400" dirty="0"/>
          </a:p>
          <a:p>
            <a:endParaRPr lang="ru-RU" sz="2400" dirty="0"/>
          </a:p>
          <a:p>
            <a:pPr marL="0" indent="0">
              <a:buNone/>
            </a:pPr>
            <a:r>
              <a:rPr lang="ru-RU" sz="2400" b="1" dirty="0"/>
              <a:t>                                                  ЗАПАМТИ:</a:t>
            </a:r>
            <a:endParaRPr lang="ru-RU" sz="2400" dirty="0"/>
          </a:p>
          <a:p>
            <a:pPr marL="0" indent="0">
              <a:buNone/>
            </a:pPr>
            <a:r>
              <a:rPr lang="ru-RU" sz="2400" b="1" dirty="0"/>
              <a:t> </a:t>
            </a:r>
            <a:br>
              <a:rPr lang="ru-RU" sz="2400" b="1" dirty="0"/>
            </a:br>
            <a:r>
              <a:rPr lang="ru-RU" sz="2400" b="1" dirty="0"/>
              <a:t> ЦИЉ УЧЕЊА  + НАМЕРА ДА СЕ НЕШТО НАУЧИ + ТРУД =   </a:t>
            </a:r>
            <a:r>
              <a:rPr lang="sr-Latn-RS" sz="2400" b="1" dirty="0"/>
              <a:t>              </a:t>
            </a:r>
            <a:r>
              <a:rPr lang="sr-Cyrl-RS" sz="2400" b="1" dirty="0"/>
              <a:t>                             </a:t>
            </a:r>
            <a:r>
              <a:rPr lang="ru-RU" sz="2400" b="1" dirty="0"/>
              <a:t>КОНЦЕНТРАЦИЈА</a:t>
            </a:r>
            <a:endParaRPr lang="en-US" dirty="0"/>
          </a:p>
        </p:txBody>
      </p:sp>
      <p:pic>
        <p:nvPicPr>
          <p:cNvPr id="4" name="Picture 3" descr="Pin on Niños">
            <a:extLst>
              <a:ext uri="{FF2B5EF4-FFF2-40B4-BE49-F238E27FC236}">
                <a16:creationId xmlns:a16="http://schemas.microsoft.com/office/drawing/2014/main" id="{DF97B848-814A-43BF-AE4B-C8B6DF368DAE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9" t="4137" r="2722" b="5375"/>
          <a:stretch/>
        </p:blipFill>
        <p:spPr bwMode="auto">
          <a:xfrm>
            <a:off x="9841171" y="3641350"/>
            <a:ext cx="1552575" cy="23190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683284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AE8BAC-8BDE-4409-B2E0-418CF3ECB36E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57250" y="695325"/>
            <a:ext cx="10077450" cy="5180014"/>
          </a:xfrm>
        </p:spPr>
        <p:txBody>
          <a:bodyPr/>
          <a:lstStyle/>
          <a:p>
            <a:pPr marL="0" indent="0" algn="ctr">
              <a:buNone/>
            </a:pPr>
            <a:r>
              <a:rPr lang="sr-Cyrl-RS" sz="3200" dirty="0"/>
              <a:t>Услови за учење</a:t>
            </a:r>
          </a:p>
          <a:p>
            <a:pPr marL="457200" indent="-457200">
              <a:buAutoNum type="arabicPeriod"/>
            </a:pPr>
            <a:r>
              <a:rPr lang="sr-Cyrl-RS" dirty="0"/>
              <a:t>Физички услови - Добро осветљење, температура (ни превише хладно ни превруће), проветреност просторије.</a:t>
            </a:r>
          </a:p>
          <a:p>
            <a:pPr marL="457200" indent="-457200">
              <a:buAutoNum type="arabicPeriod"/>
            </a:pPr>
            <a:r>
              <a:rPr lang="sr-Cyrl-RS" dirty="0"/>
              <a:t>Органски услови – наспаваност, умерена ситост, положај тела (</a:t>
            </a:r>
            <a:r>
              <a:rPr lang="ru-RU" dirty="0"/>
              <a:t>при учењу деца треба да седе исправљених леђа са лактовима на столу).</a:t>
            </a:r>
            <a:endParaRPr lang="sr-Cyrl-RS" dirty="0"/>
          </a:p>
          <a:p>
            <a:pPr marL="457200" indent="-457200">
              <a:buAutoNum type="arabicPeriod"/>
            </a:pPr>
            <a:endParaRPr lang="sr-Cyrl-RS" dirty="0"/>
          </a:p>
          <a:p>
            <a:pPr marL="457200" indent="-457200">
              <a:buAutoNum type="arabicPeriod"/>
            </a:pPr>
            <a:r>
              <a:rPr lang="sr-Cyrl-RS" dirty="0"/>
              <a:t>Навика места (</a:t>
            </a:r>
            <a:r>
              <a:rPr lang="ru-RU" dirty="0"/>
              <a:t>навика да се увек ради у истој просторији и на истом месту, за столом, седећи на столици. Само прилажење и седање на то место доводи  до брже спремности за рад</a:t>
            </a:r>
            <a:r>
              <a:rPr lang="sr-Cyrl-RS" dirty="0"/>
              <a:t>).</a:t>
            </a:r>
          </a:p>
          <a:p>
            <a:pPr marL="457200" indent="-457200">
              <a:buAutoNum type="arabicPeriod"/>
            </a:pPr>
            <a:r>
              <a:rPr lang="sr-Cyrl-RS" dirty="0"/>
              <a:t>Навика времена (</a:t>
            </a:r>
            <a:r>
              <a:rPr lang="ru-RU" dirty="0"/>
              <a:t>навика да се планира и систематски свакодневно учи). </a:t>
            </a:r>
            <a:endParaRPr lang="sr-Cyrl-RS" dirty="0"/>
          </a:p>
          <a:p>
            <a:pPr marL="457200" indent="-457200">
              <a:buAutoNum type="arabicPeriod"/>
            </a:pP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17218367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C752C76A-0FD5-4726-B20D-832E7A035BB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287624" y="2855167"/>
            <a:ext cx="8313576" cy="3020171"/>
          </a:xfrm>
        </p:spPr>
        <p:txBody>
          <a:bodyPr/>
          <a:lstStyle/>
          <a:p>
            <a:pPr marL="0" indent="0">
              <a:buNone/>
            </a:pPr>
            <a:endParaRPr lang="sr-Latn-RS" dirty="0"/>
          </a:p>
          <a:p>
            <a:pPr marL="0" indent="0" algn="r">
              <a:buNone/>
            </a:pPr>
            <a:r>
              <a:rPr lang="ru-RU" sz="3200" b="1" dirty="0"/>
              <a:t>ПОТРЕБНО ЈЕ да учите са разумевањем,</a:t>
            </a:r>
            <a:endParaRPr lang="sr-Latn-RS" sz="3200" b="1" dirty="0"/>
          </a:p>
          <a:p>
            <a:pPr marL="0" indent="0" algn="ctr">
              <a:buNone/>
            </a:pPr>
            <a:r>
              <a:rPr lang="ru-RU" sz="3200" b="1" dirty="0"/>
              <a:t> редовно</a:t>
            </a:r>
            <a:r>
              <a:rPr lang="sr-Latn-RS" sz="3200" b="1" dirty="0"/>
              <a:t>, </a:t>
            </a:r>
            <a:r>
              <a:rPr lang="ru-RU" sz="3200" b="1" dirty="0"/>
              <a:t> не последњег дана..</a:t>
            </a:r>
            <a:endParaRPr lang="sr-Latn-RS" sz="3200" b="1" dirty="0"/>
          </a:p>
        </p:txBody>
      </p:sp>
      <p:pic>
        <p:nvPicPr>
          <p:cNvPr id="1026" name="Picture 2" descr="E-learning education: 10 tips to get the most out of it - CAE">
            <a:extLst>
              <a:ext uri="{FF2B5EF4-FFF2-40B4-BE49-F238E27FC236}">
                <a16:creationId xmlns:a16="http://schemas.microsoft.com/office/drawing/2014/main" id="{66D5C28D-05C7-4214-B8C3-973A096DCE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1681" y="513185"/>
            <a:ext cx="2935994" cy="2043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89376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1DB5F1-8287-40FF-8DB6-DEB79E7676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Предлог дневног плана рада</a:t>
            </a:r>
            <a:endParaRPr lang="sr-Latn-RS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B721344D-61B0-4AEE-A55A-E915B72B0A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7458091"/>
              </p:ext>
            </p:extLst>
          </p:nvPr>
        </p:nvGraphicFramePr>
        <p:xfrm>
          <a:off x="3743324" y="2733676"/>
          <a:ext cx="4867276" cy="348030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16819">
                  <a:extLst>
                    <a:ext uri="{9D8B030D-6E8A-4147-A177-3AD203B41FA5}">
                      <a16:colId xmlns:a16="http://schemas.microsoft.com/office/drawing/2014/main" val="577052051"/>
                    </a:ext>
                  </a:extLst>
                </a:gridCol>
                <a:gridCol w="1216819">
                  <a:extLst>
                    <a:ext uri="{9D8B030D-6E8A-4147-A177-3AD203B41FA5}">
                      <a16:colId xmlns:a16="http://schemas.microsoft.com/office/drawing/2014/main" val="3730799133"/>
                    </a:ext>
                  </a:extLst>
                </a:gridCol>
                <a:gridCol w="1216819">
                  <a:extLst>
                    <a:ext uri="{9D8B030D-6E8A-4147-A177-3AD203B41FA5}">
                      <a16:colId xmlns:a16="http://schemas.microsoft.com/office/drawing/2014/main" val="2981323371"/>
                    </a:ext>
                  </a:extLst>
                </a:gridCol>
                <a:gridCol w="1216819">
                  <a:extLst>
                    <a:ext uri="{9D8B030D-6E8A-4147-A177-3AD203B41FA5}">
                      <a16:colId xmlns:a16="http://schemas.microsoft.com/office/drawing/2014/main" val="4133867652"/>
                    </a:ext>
                  </a:extLst>
                </a:gridCol>
              </a:tblGrid>
              <a:tr h="244875">
                <a:tc grid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Cyrl-RS" sz="1400">
                          <a:effectLst/>
                        </a:rPr>
                        <a:t>Дан и датум: </a:t>
                      </a:r>
                      <a:endParaRPr lang="sr-Latn-R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7448569"/>
                  </a:ext>
                </a:extLst>
              </a:tr>
              <a:tr h="244875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Cyrl-RS" sz="1400" dirty="0">
                          <a:effectLst/>
                        </a:rPr>
                        <a:t>Активност - пердмет</a:t>
                      </a:r>
                      <a:endParaRPr lang="sr-Latn-R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Cyrl-RS" sz="1400" dirty="0">
                          <a:effectLst/>
                        </a:rPr>
                        <a:t>Време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Cyrl-R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(од- до)</a:t>
                      </a:r>
                      <a:endParaRPr lang="sr-Latn-R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Cyrl-RS" sz="1400">
                          <a:effectLst/>
                        </a:rPr>
                        <a:t>Урађено</a:t>
                      </a:r>
                      <a:endParaRPr lang="sr-Latn-R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7691487"/>
                  </a:ext>
                </a:extLst>
              </a:tr>
              <a:tr h="507101"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Cyrl-RS" sz="1400">
                          <a:effectLst/>
                        </a:rPr>
                        <a:t>Да</a:t>
                      </a:r>
                      <a:endParaRPr lang="sr-Latn-R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Cyrl-RS" sz="1400">
                          <a:effectLst/>
                        </a:rPr>
                        <a:t>Не</a:t>
                      </a:r>
                      <a:endParaRPr lang="sr-Latn-R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57895730"/>
                  </a:ext>
                </a:extLst>
              </a:tr>
              <a:tr h="2448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Cyrl-RS" sz="1400">
                          <a:effectLst/>
                        </a:rPr>
                        <a:t>Биологија </a:t>
                      </a:r>
                      <a:endParaRPr lang="sr-Latn-R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Cyrl-RS" sz="1400">
                          <a:effectLst/>
                        </a:rPr>
                        <a:t> </a:t>
                      </a:r>
                      <a:endParaRPr lang="sr-Latn-R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Cyrl-RS" sz="1400">
                          <a:effectLst/>
                        </a:rPr>
                        <a:t> </a:t>
                      </a:r>
                      <a:endParaRPr lang="sr-Latn-R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Cyrl-RS" sz="1400">
                          <a:effectLst/>
                        </a:rPr>
                        <a:t> </a:t>
                      </a:r>
                      <a:endParaRPr lang="sr-Latn-R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38414863"/>
                  </a:ext>
                </a:extLst>
              </a:tr>
              <a:tr h="2448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Cyrl-RS" sz="1400" dirty="0">
                          <a:effectLst/>
                        </a:rPr>
                        <a:t>Пауза</a:t>
                      </a:r>
                      <a:endParaRPr lang="sr-Latn-R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Cyrl-RS" sz="1400">
                          <a:effectLst/>
                        </a:rPr>
                        <a:t> </a:t>
                      </a:r>
                      <a:endParaRPr lang="sr-Latn-R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Cyrl-RS" sz="1400">
                          <a:effectLst/>
                        </a:rPr>
                        <a:t> </a:t>
                      </a:r>
                      <a:endParaRPr lang="sr-Latn-R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Cyrl-RS" sz="1400">
                          <a:effectLst/>
                        </a:rPr>
                        <a:t> </a:t>
                      </a:r>
                      <a:endParaRPr lang="sr-Latn-R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97264986"/>
                  </a:ext>
                </a:extLst>
              </a:tr>
              <a:tr h="7519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Cyrl-RS" sz="1400">
                          <a:effectLst/>
                        </a:rPr>
                        <a:t>Математика - вежбање</a:t>
                      </a:r>
                      <a:endParaRPr lang="sr-Latn-R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Cyrl-RS" sz="1400">
                          <a:effectLst/>
                        </a:rPr>
                        <a:t> </a:t>
                      </a:r>
                      <a:endParaRPr lang="sr-Latn-R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Cyrl-RS" sz="1400">
                          <a:effectLst/>
                        </a:rPr>
                        <a:t> </a:t>
                      </a:r>
                      <a:endParaRPr lang="sr-Latn-R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Cyrl-RS" sz="1400">
                          <a:effectLst/>
                        </a:rPr>
                        <a:t> </a:t>
                      </a:r>
                      <a:endParaRPr lang="sr-Latn-R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05317692"/>
                  </a:ext>
                </a:extLst>
              </a:tr>
              <a:tr h="2448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Cyrl-RS" sz="1400">
                          <a:effectLst/>
                        </a:rPr>
                        <a:t>Пауза</a:t>
                      </a:r>
                      <a:endParaRPr lang="sr-Latn-R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Cyrl-RS" sz="1400">
                          <a:effectLst/>
                        </a:rPr>
                        <a:t> </a:t>
                      </a:r>
                      <a:endParaRPr lang="sr-Latn-R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Cyrl-RS" sz="1400">
                          <a:effectLst/>
                        </a:rPr>
                        <a:t> </a:t>
                      </a:r>
                      <a:endParaRPr lang="sr-Latn-R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Cyrl-RS" sz="1400">
                          <a:effectLst/>
                        </a:rPr>
                        <a:t> </a:t>
                      </a:r>
                      <a:endParaRPr lang="sr-Latn-R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16892167"/>
                  </a:ext>
                </a:extLst>
              </a:tr>
              <a:tr h="7519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Cyrl-RS" sz="1400">
                          <a:effectLst/>
                        </a:rPr>
                        <a:t>Енглески – домаћи задатак</a:t>
                      </a:r>
                      <a:endParaRPr lang="sr-Latn-R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Cyrl-RS" sz="1400">
                          <a:effectLst/>
                        </a:rPr>
                        <a:t> </a:t>
                      </a:r>
                      <a:endParaRPr lang="sr-Latn-R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Cyrl-RS" sz="1400">
                          <a:effectLst/>
                        </a:rPr>
                        <a:t> </a:t>
                      </a:r>
                      <a:endParaRPr lang="sr-Latn-R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Cyrl-RS" sz="1400">
                          <a:effectLst/>
                        </a:rPr>
                        <a:t> </a:t>
                      </a:r>
                      <a:endParaRPr lang="sr-Latn-R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75349898"/>
                  </a:ext>
                </a:extLst>
              </a:tr>
              <a:tr h="2448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Cyrl-RS" sz="1400">
                          <a:effectLst/>
                        </a:rPr>
                        <a:t>Тренинг</a:t>
                      </a:r>
                      <a:endParaRPr lang="sr-Latn-R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Cyrl-RS" sz="1400">
                          <a:effectLst/>
                        </a:rPr>
                        <a:t> </a:t>
                      </a:r>
                      <a:endParaRPr lang="sr-Latn-R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Cyrl-RS" sz="1400">
                          <a:effectLst/>
                        </a:rPr>
                        <a:t> </a:t>
                      </a:r>
                      <a:endParaRPr lang="sr-Latn-R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Cyrl-RS" sz="1400" dirty="0">
                          <a:effectLst/>
                        </a:rPr>
                        <a:t> </a:t>
                      </a:r>
                      <a:endParaRPr lang="sr-Latn-R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8744276"/>
                  </a:ext>
                </a:extLst>
              </a:tr>
            </a:tbl>
          </a:graphicData>
        </a:graphic>
      </p:graphicFrame>
      <p:pic>
        <p:nvPicPr>
          <p:cNvPr id="3074" name="Picture 1" descr="Да">
            <a:extLst>
              <a:ext uri="{FF2B5EF4-FFF2-40B4-BE49-F238E27FC236}">
                <a16:creationId xmlns:a16="http://schemas.microsoft.com/office/drawing/2014/main" id="{7C20D75F-5441-4A8F-9308-36352D09CC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6225" y="3613150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66705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A57A1D-801A-4974-803A-855F7D456D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Активно учење</a:t>
            </a:r>
            <a:endParaRPr lang="sr-Latn-R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48B21D8-5945-4F3B-9151-77039AB31AB8}"/>
              </a:ext>
            </a:extLst>
          </p:cNvPr>
          <p:cNvSpPr txBox="1"/>
          <p:nvPr/>
        </p:nvSpPr>
        <p:spPr>
          <a:xfrm>
            <a:off x="2118049" y="2828836"/>
            <a:ext cx="703761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sr-Cyrl-RS" sz="2400" dirty="0">
                <a:latin typeface="Georgia" panose="02040502050405020303" pitchFamily="18" charset="0"/>
              </a:rPr>
              <a:t>П</a:t>
            </a:r>
            <a:r>
              <a:rPr lang="ru-RU" sz="2400" dirty="0">
                <a:latin typeface="Georgia" panose="02040502050405020303" pitchFamily="18" charset="0"/>
              </a:rPr>
              <a:t>ретходни преглед градива</a:t>
            </a:r>
          </a:p>
          <a:p>
            <a:pPr marL="342900" indent="-342900">
              <a:buAutoNum type="arabicPeriod"/>
            </a:pPr>
            <a:r>
              <a:rPr lang="ru-RU" sz="2400" dirty="0">
                <a:latin typeface="Georgia" panose="02040502050405020303" pitchFamily="18" charset="0"/>
              </a:rPr>
              <a:t>Постављање питања </a:t>
            </a:r>
          </a:p>
          <a:p>
            <a:pPr marL="342900" indent="-342900">
              <a:buAutoNum type="arabicPeriod"/>
            </a:pPr>
            <a:r>
              <a:rPr lang="ru-RU" sz="2400" dirty="0">
                <a:latin typeface="Georgia" panose="02040502050405020303" pitchFamily="18" charset="0"/>
              </a:rPr>
              <a:t>Читање </a:t>
            </a:r>
          </a:p>
          <a:p>
            <a:pPr marL="342900" indent="-342900">
              <a:buAutoNum type="arabicPeriod"/>
            </a:pPr>
            <a:r>
              <a:rPr lang="ru-RU" sz="2400" dirty="0">
                <a:latin typeface="Georgia" panose="02040502050405020303" pitchFamily="18" charset="0"/>
              </a:rPr>
              <a:t>Преслишавање </a:t>
            </a:r>
          </a:p>
          <a:p>
            <a:endParaRPr lang="ru-RU" sz="24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30862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E4A8C7-336C-4A78-A8EB-FADA21D94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sr-Cyrl-RS" sz="4000" dirty="0">
                <a:latin typeface="Georgia" panose="02040502050405020303" pitchFamily="18" charset="0"/>
              </a:rPr>
            </a:br>
            <a:r>
              <a:rPr lang="sr-Cyrl-RS" sz="4000" dirty="0">
                <a:latin typeface="Georgia" panose="02040502050405020303" pitchFamily="18" charset="0"/>
              </a:rPr>
              <a:t>Фазе учења</a:t>
            </a:r>
            <a:br>
              <a:rPr lang="sr-Latn-RS" sz="4000" dirty="0">
                <a:latin typeface="Georgia" panose="02040502050405020303" pitchFamily="18" charset="0"/>
              </a:rPr>
            </a:br>
            <a:r>
              <a:rPr lang="sr-Latn-RS" sz="4000" dirty="0">
                <a:latin typeface="Georgia" panose="02040502050405020303" pitchFamily="18" charset="0"/>
              </a:rPr>
              <a:t>1</a:t>
            </a:r>
            <a:r>
              <a:rPr lang="sr-Cyrl-RS" sz="4000" dirty="0">
                <a:latin typeface="Georgia" panose="02040502050405020303" pitchFamily="18" charset="0"/>
              </a:rPr>
              <a:t>. </a:t>
            </a:r>
            <a:r>
              <a:rPr lang="ru-RU" sz="4000" dirty="0">
                <a:solidFill>
                  <a:srgbClr val="333333"/>
                </a:solidFill>
                <a:latin typeface="Georgia" panose="02040502050405020303" pitchFamily="18" charset="0"/>
              </a:rPr>
              <a:t>П</a:t>
            </a:r>
            <a:r>
              <a:rPr lang="ru-RU" sz="4000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очетни преглед градива </a:t>
            </a:r>
            <a:br>
              <a:rPr lang="ru-RU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</a:br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B6EE25-2FC6-40F2-836D-E83786ABBC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Cyrl-RS" sz="2200" dirty="0">
                <a:latin typeface="Georgia" panose="02040502050405020303" pitchFamily="18" charset="0"/>
              </a:rPr>
              <a:t>Увид у целину градива</a:t>
            </a:r>
            <a:r>
              <a:rPr lang="sr-Latn-RS" sz="2200" dirty="0">
                <a:latin typeface="Georgia" panose="02040502050405020303" pitchFamily="18" charset="0"/>
              </a:rPr>
              <a:t>.</a:t>
            </a:r>
            <a:endParaRPr lang="sr-Cyrl-RS" sz="2200" dirty="0">
              <a:latin typeface="Georgia" panose="02040502050405020303" pitchFamily="18" charset="0"/>
            </a:endParaRPr>
          </a:p>
          <a:p>
            <a:r>
              <a:rPr lang="ru-RU" sz="2200" dirty="0">
                <a:solidFill>
                  <a:srgbClr val="333333"/>
                </a:solidFill>
                <a:latin typeface="Georgia" panose="02040502050405020303" pitchFamily="18" charset="0"/>
              </a:rPr>
              <a:t>П</a:t>
            </a:r>
            <a:r>
              <a:rPr lang="ru-RU" sz="2200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рво лекцију детаљно прегледај – прочитај наслове, поднаслове, погледај графиконе и слике, обрати пажњу на истакнута места која су написана подебљаним или великим словима. После прегледа, лекција се чита и учи.</a:t>
            </a:r>
            <a:r>
              <a:rPr lang="en-US" sz="2200" b="0" dirty="0">
                <a:solidFill>
                  <a:srgbClr val="333333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endParaRPr lang="sr-Cyrl-RS" sz="2200" dirty="0">
              <a:latin typeface="Georgia" panose="02040502050405020303" pitchFamily="18" charset="0"/>
            </a:endParaRPr>
          </a:p>
          <a:p>
            <a:r>
              <a:rPr lang="ru-RU" sz="2200" dirty="0">
                <a:latin typeface="Georgia" panose="02040502050405020303" pitchFamily="18" charset="0"/>
              </a:rPr>
              <a:t>Упознајемо са са градивом, увиђамо на шта ћемо нарочито обратити пажњу, процењујемо потребно време за учење...</a:t>
            </a:r>
            <a:endParaRPr lang="sr-Latn-RS" sz="2200" dirty="0">
              <a:latin typeface="Georgia" panose="02040502050405020303" pitchFamily="18" charset="0"/>
            </a:endParaRPr>
          </a:p>
          <a:p>
            <a:endParaRPr lang="ru-RU" b="0" i="0" dirty="0">
              <a:solidFill>
                <a:srgbClr val="333333"/>
              </a:solidFill>
              <a:effectLst/>
              <a:latin typeface="Georgia" panose="02040502050405020303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2509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BC56D0-08A3-49B3-87D9-90B3C2620C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      </a:t>
            </a:r>
            <a:r>
              <a:rPr lang="sr-Cyrl-RS" sz="4000" dirty="0"/>
              <a:t>2.ПОСТАВЉАЊЕ ПИТАЊА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4119F0-24C1-4E7C-9C6A-9DFA5F4D86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>
              <a:spcBef>
                <a:spcPts val="0"/>
              </a:spcBef>
              <a:spcAft>
                <a:spcPts val="750"/>
              </a:spcAft>
            </a:pPr>
            <a:r>
              <a:rPr lang="sr-Cyrl-RS" sz="1800" dirty="0">
                <a:solidFill>
                  <a:srgbClr val="333333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Питања</a:t>
            </a:r>
            <a:r>
              <a:rPr lang="en-US" sz="1800" dirty="0">
                <a:solidFill>
                  <a:srgbClr val="333333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</a:t>
            </a:r>
            <a:r>
              <a:rPr lang="en-US" sz="1800" dirty="0">
                <a:solidFill>
                  <a:srgbClr val="333333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могу</a:t>
            </a:r>
            <a:r>
              <a:rPr lang="en-US" sz="1800" dirty="0">
                <a:solidFill>
                  <a:srgbClr val="333333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постављати</a:t>
            </a:r>
            <a:r>
              <a:rPr lang="en-US" sz="1800" dirty="0">
                <a:solidFill>
                  <a:srgbClr val="333333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у </a:t>
            </a:r>
            <a:r>
              <a:rPr lang="en-US" sz="1800" dirty="0" err="1">
                <a:solidFill>
                  <a:srgbClr val="333333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свим</a:t>
            </a:r>
            <a:r>
              <a:rPr lang="en-US" sz="1800" dirty="0">
                <a:solidFill>
                  <a:srgbClr val="333333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фазама</a:t>
            </a:r>
            <a:r>
              <a:rPr lang="en-US" sz="1800" dirty="0">
                <a:solidFill>
                  <a:srgbClr val="333333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учења</a:t>
            </a:r>
            <a:r>
              <a:rPr lang="en-US" sz="1800" dirty="0">
                <a:solidFill>
                  <a:srgbClr val="333333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1800" dirty="0" err="1">
                <a:solidFill>
                  <a:srgbClr val="333333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после</a:t>
            </a:r>
            <a:r>
              <a:rPr lang="en-US" sz="1800" dirty="0">
                <a:solidFill>
                  <a:srgbClr val="333333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првог</a:t>
            </a:r>
            <a:r>
              <a:rPr lang="en-US" sz="1800" dirty="0">
                <a:solidFill>
                  <a:srgbClr val="333333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прегледа</a:t>
            </a:r>
            <a:r>
              <a:rPr lang="en-US" sz="1800" dirty="0">
                <a:solidFill>
                  <a:srgbClr val="333333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градива</a:t>
            </a:r>
            <a:r>
              <a:rPr lang="en-US" sz="1800" dirty="0">
                <a:solidFill>
                  <a:srgbClr val="333333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у </a:t>
            </a:r>
            <a:r>
              <a:rPr lang="en-US" sz="1800" dirty="0" err="1">
                <a:solidFill>
                  <a:srgbClr val="333333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току</a:t>
            </a:r>
            <a:r>
              <a:rPr lang="en-US" sz="1800" dirty="0">
                <a:solidFill>
                  <a:srgbClr val="333333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читања</a:t>
            </a:r>
            <a:r>
              <a:rPr lang="en-US" sz="1800" dirty="0">
                <a:solidFill>
                  <a:srgbClr val="333333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 </a:t>
            </a:r>
            <a:r>
              <a:rPr lang="en-US" sz="1800" dirty="0" err="1">
                <a:solidFill>
                  <a:srgbClr val="333333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после</a:t>
            </a:r>
            <a:r>
              <a:rPr lang="en-US" sz="1800" dirty="0">
                <a:solidFill>
                  <a:srgbClr val="333333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читања</a:t>
            </a:r>
            <a:endParaRPr lang="sr-Cyrl-RS" sz="1800" dirty="0">
              <a:solidFill>
                <a:srgbClr val="333333"/>
              </a:solidFill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>
              <a:spcBef>
                <a:spcPts val="0"/>
              </a:spcBef>
              <a:spcAft>
                <a:spcPts val="750"/>
              </a:spcAft>
            </a:pPr>
            <a:r>
              <a:rPr lang="sr-Cyrl-RS" sz="1800" dirty="0">
                <a:solidFill>
                  <a:srgbClr val="333333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Примери</a:t>
            </a:r>
            <a:r>
              <a:rPr lang="en-US" sz="1800" dirty="0">
                <a:solidFill>
                  <a:srgbClr val="333333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„</a:t>
            </a:r>
            <a:r>
              <a:rPr lang="en-US" sz="1800" dirty="0" err="1">
                <a:solidFill>
                  <a:srgbClr val="333333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Шта</a:t>
            </a:r>
            <a:r>
              <a:rPr lang="en-US" sz="1800" dirty="0">
                <a:solidFill>
                  <a:srgbClr val="333333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ћу</a:t>
            </a:r>
            <a:r>
              <a:rPr lang="en-US" sz="1800" dirty="0">
                <a:solidFill>
                  <a:srgbClr val="333333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овде</a:t>
            </a:r>
            <a:r>
              <a:rPr lang="en-US" sz="1800" dirty="0">
                <a:solidFill>
                  <a:srgbClr val="333333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ново</a:t>
            </a:r>
            <a:r>
              <a:rPr lang="en-US" sz="1800" dirty="0">
                <a:solidFill>
                  <a:srgbClr val="333333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научити</a:t>
            </a:r>
            <a:r>
              <a:rPr lang="sr-Cyrl-RS" sz="1800" dirty="0">
                <a:solidFill>
                  <a:srgbClr val="333333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а шта ми је већ познато? </a:t>
            </a:r>
            <a:r>
              <a:rPr lang="en-US" sz="1800" kern="1200" dirty="0" err="1">
                <a:solidFill>
                  <a:srgbClr val="333333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Који</a:t>
            </a:r>
            <a:r>
              <a:rPr lang="en-US" sz="1800" kern="1200" dirty="0">
                <a:solidFill>
                  <a:srgbClr val="333333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200" dirty="0" err="1">
                <a:solidFill>
                  <a:srgbClr val="333333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је</a:t>
            </a:r>
            <a:r>
              <a:rPr lang="en-US" sz="1800" kern="1200" dirty="0">
                <a:solidFill>
                  <a:srgbClr val="333333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200" dirty="0" err="1">
                <a:solidFill>
                  <a:srgbClr val="333333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главни</a:t>
            </a:r>
            <a:r>
              <a:rPr lang="en-US" sz="1800" kern="1200" dirty="0">
                <a:solidFill>
                  <a:srgbClr val="333333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200" dirty="0" err="1">
                <a:solidFill>
                  <a:srgbClr val="333333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проблем</a:t>
            </a:r>
            <a:r>
              <a:rPr lang="en-US" sz="1800" kern="1200" dirty="0">
                <a:solidFill>
                  <a:srgbClr val="333333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у </a:t>
            </a:r>
            <a:r>
              <a:rPr lang="en-US" sz="1800" kern="1200" dirty="0" err="1">
                <a:solidFill>
                  <a:srgbClr val="333333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овој</a:t>
            </a:r>
            <a:r>
              <a:rPr lang="en-US" sz="1800" kern="1200" dirty="0">
                <a:solidFill>
                  <a:srgbClr val="333333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200" dirty="0" err="1">
                <a:solidFill>
                  <a:srgbClr val="333333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лекцији</a:t>
            </a:r>
            <a:r>
              <a:rPr lang="en-US" sz="1800" kern="1200" dirty="0">
                <a:solidFill>
                  <a:srgbClr val="333333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lang="en-US" sz="1800" kern="1200" dirty="0" err="1">
                <a:solidFill>
                  <a:srgbClr val="333333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Кроз</a:t>
            </a:r>
            <a:r>
              <a:rPr lang="en-US" sz="1800" kern="1200" dirty="0">
                <a:solidFill>
                  <a:srgbClr val="333333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200" dirty="0" err="1">
                <a:solidFill>
                  <a:srgbClr val="333333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које</a:t>
            </a:r>
            <a:r>
              <a:rPr lang="en-US" sz="1800" kern="1200" dirty="0">
                <a:solidFill>
                  <a:srgbClr val="333333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200" dirty="0" err="1">
                <a:solidFill>
                  <a:srgbClr val="333333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примере</a:t>
            </a:r>
            <a:r>
              <a:rPr lang="en-US" sz="1800" kern="1200" dirty="0">
                <a:solidFill>
                  <a:srgbClr val="333333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200" dirty="0" err="1">
                <a:solidFill>
                  <a:srgbClr val="333333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је</a:t>
            </a:r>
            <a:r>
              <a:rPr lang="en-US" sz="1800" kern="1200" dirty="0">
                <a:solidFill>
                  <a:srgbClr val="333333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200" dirty="0" err="1">
                <a:solidFill>
                  <a:srgbClr val="333333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објашњена</a:t>
            </a:r>
            <a:r>
              <a:rPr lang="en-US" sz="1800" kern="1200" dirty="0">
                <a:solidFill>
                  <a:srgbClr val="333333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200" dirty="0" err="1">
                <a:solidFill>
                  <a:srgbClr val="333333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главна</a:t>
            </a:r>
            <a:r>
              <a:rPr lang="en-US" sz="1800" kern="1200" dirty="0">
                <a:solidFill>
                  <a:srgbClr val="333333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200" dirty="0" err="1">
                <a:solidFill>
                  <a:srgbClr val="333333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замисао</a:t>
            </a:r>
            <a:r>
              <a:rPr lang="en-US" sz="1800" kern="1200" dirty="0">
                <a:solidFill>
                  <a:srgbClr val="333333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200" dirty="0" err="1">
                <a:solidFill>
                  <a:srgbClr val="333333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лекције</a:t>
            </a:r>
            <a:r>
              <a:rPr lang="en-US" sz="1800" kern="1200" dirty="0">
                <a:solidFill>
                  <a:srgbClr val="333333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lang="en-US" sz="1800" kern="1200" dirty="0" err="1">
                <a:solidFill>
                  <a:srgbClr val="333333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Који</a:t>
            </a:r>
            <a:r>
              <a:rPr lang="en-US" sz="1800" kern="1200" dirty="0">
                <a:solidFill>
                  <a:srgbClr val="333333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200" dirty="0" err="1">
                <a:solidFill>
                  <a:srgbClr val="333333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</a:t>
            </a:r>
            <a:r>
              <a:rPr lang="en-US" sz="1800" kern="1200" dirty="0">
                <a:solidFill>
                  <a:srgbClr val="333333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200" dirty="0" err="1">
                <a:solidFill>
                  <a:srgbClr val="333333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нови</a:t>
            </a:r>
            <a:r>
              <a:rPr lang="en-US" sz="1800" kern="1200" dirty="0">
                <a:solidFill>
                  <a:srgbClr val="333333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200" dirty="0" err="1">
                <a:solidFill>
                  <a:srgbClr val="333333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појмови</a:t>
            </a:r>
            <a:r>
              <a:rPr lang="en-US" sz="1800" kern="1200" dirty="0">
                <a:solidFill>
                  <a:srgbClr val="333333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 </a:t>
            </a:r>
            <a:r>
              <a:rPr lang="en-US" sz="1800" kern="1200" dirty="0" err="1">
                <a:solidFill>
                  <a:srgbClr val="333333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изрази</a:t>
            </a:r>
            <a:r>
              <a:rPr lang="en-US" sz="1800" kern="1200" dirty="0">
                <a:solidFill>
                  <a:srgbClr val="333333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у </a:t>
            </a:r>
            <a:r>
              <a:rPr lang="en-US" sz="1800" kern="1200" dirty="0" err="1">
                <a:solidFill>
                  <a:srgbClr val="333333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тексту</a:t>
            </a:r>
            <a:r>
              <a:rPr lang="en-US" sz="1800" kern="1200" dirty="0">
                <a:solidFill>
                  <a:srgbClr val="333333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sr-Cyrl-RS" sz="1800" b="0" dirty="0">
              <a:solidFill>
                <a:srgbClr val="333333"/>
              </a:solidFill>
              <a:effectLst/>
              <a:latin typeface="Georgia" panose="02040502050405020303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1200"/>
              </a:spcAft>
            </a:pPr>
            <a:r>
              <a:rPr lang="en-US" sz="1800" b="0" dirty="0">
                <a:solidFill>
                  <a:srgbClr val="333333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 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Постављајући питања размишљамо о ономе што читамо, а трагање за одговорима отклања досаду приликом учења. Постављање</a:t>
            </a:r>
            <a:r>
              <a:rPr lang="sr-Latn-RS" sz="1800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m </a:t>
            </a:r>
            <a:r>
              <a:rPr lang="sr-Cyrl-RS" sz="1800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питања</a:t>
            </a:r>
            <a:r>
              <a:rPr lang="sr-Latn-RS" sz="1800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негујемо природну радозналост</a:t>
            </a:r>
            <a:r>
              <a:rPr lang="ru-RU" sz="1800" dirty="0">
                <a:solidFill>
                  <a:srgbClr val="333333"/>
                </a:solidFill>
                <a:latin typeface="Georgia" panose="02040502050405020303" pitchFamily="18" charset="0"/>
              </a:rPr>
              <a:t> и </a:t>
            </a:r>
            <a:r>
              <a:rPr lang="ru-RU" sz="1800" dirty="0">
                <a:latin typeface="Georgia" panose="02040502050405020303" pitchFamily="18" charset="0"/>
              </a:rPr>
              <a:t>тако се постиже још један циљ учења – тражење одговора.</a:t>
            </a:r>
          </a:p>
          <a:p>
            <a:endParaRPr lang="sr-Cyrl-RS" sz="1800" dirty="0">
              <a:solidFill>
                <a:srgbClr val="333333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sr-Latn-R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000" dirty="0">
              <a:latin typeface="Georgia" panose="02040502050405020303" pitchFamily="18" charset="0"/>
            </a:endParaRPr>
          </a:p>
        </p:txBody>
      </p:sp>
      <p:pic>
        <p:nvPicPr>
          <p:cNvPr id="4" name="Picture 3" descr="Interview, Question, Student, Education , Teacher, Learning, Professor, Tag  Question transparent background PNG clipart | HiClipart">
            <a:extLst>
              <a:ext uri="{FF2B5EF4-FFF2-40B4-BE49-F238E27FC236}">
                <a16:creationId xmlns:a16="http://schemas.microsoft.com/office/drawing/2014/main" id="{B73BA652-BC78-4B44-8F6B-61BA1E2E0112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88" t="5044" r="12499"/>
          <a:stretch/>
        </p:blipFill>
        <p:spPr bwMode="auto">
          <a:xfrm>
            <a:off x="710212" y="636688"/>
            <a:ext cx="2160449" cy="178477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614457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2FC3AE-A1EB-475F-82BA-A8CFE074E9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874660"/>
          </a:xfrm>
        </p:spPr>
        <p:txBody>
          <a:bodyPr>
            <a:normAutofit/>
          </a:bodyPr>
          <a:lstStyle/>
          <a:p>
            <a:r>
              <a:rPr lang="sr-Cyrl-RS" sz="4000" dirty="0"/>
              <a:t>3. ЧИТАЊЕ ГРАДИВА 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9B3465-9F19-4AB1-AFE3-E04F99BB2C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2" y="2509934"/>
            <a:ext cx="9601196" cy="3365933"/>
          </a:xfrm>
        </p:spPr>
        <p:txBody>
          <a:bodyPr>
            <a:normAutofit fontScale="25000" lnSpcReduction="20000"/>
          </a:bodyPr>
          <a:lstStyle/>
          <a:p>
            <a:pPr algn="just" fontAlgn="base">
              <a:buFont typeface="Arial" panose="020B0604020202020204" pitchFamily="34" charset="0"/>
              <a:buChar char="•"/>
            </a:pPr>
            <a:r>
              <a:rPr lang="ru-RU" sz="8000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Концентриши се, уочи битно, повезуј појмове са старим градивом </a:t>
            </a:r>
            <a:r>
              <a:rPr lang="ru-RU" sz="8000" kern="1200" dirty="0">
                <a:solidFill>
                  <a:srgbClr val="091525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(и то не само са знањем из школе, него и са телевизије, интернета, енциклопедија...итд)</a:t>
            </a:r>
            <a:r>
              <a:rPr lang="ru-RU" sz="8000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, користи енциклопедије, интернет... </a:t>
            </a:r>
          </a:p>
          <a:p>
            <a:pPr algn="just" fontAlgn="base">
              <a:buFont typeface="Arial" panose="020B0604020202020204" pitchFamily="34" charset="0"/>
              <a:buChar char="•"/>
            </a:pPr>
            <a:r>
              <a:rPr lang="ru-RU" sz="8000" kern="1200" dirty="0">
                <a:solidFill>
                  <a:srgbClr val="091525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Док читаш, важно  је да се издвоји оно што је </a:t>
            </a:r>
            <a:r>
              <a:rPr lang="ru-RU" sz="8000" u="sng" kern="1200" dirty="0">
                <a:solidFill>
                  <a:srgbClr val="091525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битно</a:t>
            </a:r>
            <a:r>
              <a:rPr lang="ru-RU" sz="8000" kern="1200" dirty="0">
                <a:solidFill>
                  <a:srgbClr val="091525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а то ћеш успети ако лекцију проучаваш истраживачки, </a:t>
            </a:r>
            <a:r>
              <a:rPr lang="ru-RU" sz="8000" u="sng" kern="1200" dirty="0">
                <a:solidFill>
                  <a:srgbClr val="091525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размишљајући</a:t>
            </a:r>
            <a:r>
              <a:rPr lang="ru-RU" sz="8000" kern="1200" dirty="0">
                <a:solidFill>
                  <a:srgbClr val="091525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о њој. </a:t>
            </a:r>
          </a:p>
          <a:p>
            <a:pPr algn="just" fontAlgn="base">
              <a:buFont typeface="Arial" panose="020B0604020202020204" pitchFamily="34" charset="0"/>
              <a:buChar char="•"/>
            </a:pPr>
            <a:r>
              <a:rPr lang="ru-RU" sz="8000" kern="1200" dirty="0">
                <a:solidFill>
                  <a:srgbClr val="091525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Најбоље је да се при првом читању сконцентришеш на основне, важне ствари а у другом да обратиш пажњу и на значајне детаље</a:t>
            </a:r>
            <a:r>
              <a:rPr lang="sr-Latn-RS" sz="8000" kern="1200" dirty="0">
                <a:solidFill>
                  <a:srgbClr val="091525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fontAlgn="base">
              <a:buFont typeface="Arial" panose="020B0604020202020204" pitchFamily="34" charset="0"/>
              <a:buChar char="•"/>
            </a:pPr>
            <a:r>
              <a:rPr lang="ru-RU" sz="8000" dirty="0">
                <a:latin typeface="Georgia" panose="02040502050405020303" pitchFamily="18" charset="0"/>
              </a:rPr>
              <a:t>Посебну пажњу ваља обратити на табеле, графиконе и илустрације </a:t>
            </a:r>
            <a:endParaRPr lang="sr-Latn-RS" sz="8000" dirty="0">
              <a:latin typeface="Georgia" panose="02040502050405020303" pitchFamily="18" charset="0"/>
            </a:endParaRPr>
          </a:p>
          <a:p>
            <a:pPr fontAlgn="base"/>
            <a:endParaRPr lang="ru-RU" sz="8000" b="0" i="1" dirty="0">
              <a:solidFill>
                <a:srgbClr val="333333"/>
              </a:solidFill>
              <a:effectLst/>
              <a:latin typeface="Georgia" panose="02040502050405020303" pitchFamily="18" charset="0"/>
            </a:endParaRPr>
          </a:p>
          <a:p>
            <a:pPr algn="l" fontAlgn="base"/>
            <a:endParaRPr lang="ru-RU" sz="8000" b="0" i="1" dirty="0">
              <a:solidFill>
                <a:srgbClr val="333333"/>
              </a:solidFill>
              <a:effectLst/>
              <a:latin typeface="Georgia" panose="02040502050405020303" pitchFamily="18" charset="0"/>
            </a:endParaRPr>
          </a:p>
          <a:p>
            <a:pPr algn="l" fontAlgn="base"/>
            <a:endParaRPr lang="ru-RU" b="0" i="1" dirty="0">
              <a:solidFill>
                <a:srgbClr val="333333"/>
              </a:solidFill>
              <a:effectLst/>
              <a:latin typeface="Georgia" panose="02040502050405020303" pitchFamily="18" charset="0"/>
            </a:endParaRPr>
          </a:p>
          <a:p>
            <a:pPr algn="l" fontAlgn="base"/>
            <a:endParaRPr lang="ru-RU" b="0" i="0" dirty="0">
              <a:solidFill>
                <a:srgbClr val="333333"/>
              </a:solidFill>
              <a:effectLst/>
              <a:latin typeface="Georgia" panose="02040502050405020303" pitchFamily="18" charset="0"/>
            </a:endParaRPr>
          </a:p>
          <a:p>
            <a:endParaRPr lang="en-US" dirty="0"/>
          </a:p>
        </p:txBody>
      </p:sp>
      <p:pic>
        <p:nvPicPr>
          <p:cNvPr id="4" name="Picture 3" descr="SCHOOL – BOOKS COLLECTION">
            <a:extLst>
              <a:ext uri="{FF2B5EF4-FFF2-40B4-BE49-F238E27FC236}">
                <a16:creationId xmlns:a16="http://schemas.microsoft.com/office/drawing/2014/main" id="{8BB7EB0A-606E-4D44-BE9D-6AA886DEA61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3248" y="578559"/>
            <a:ext cx="1943611" cy="168180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504161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ECB779-7D9D-4803-BC95-948792384B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ЧИТАЊЕ ГРАДИВА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54BE22-718A-4B7D-91BA-F92A3A51D5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305" marR="0">
              <a:spcBef>
                <a:spcPts val="600"/>
              </a:spcBef>
              <a:spcAft>
                <a:spcPts val="0"/>
              </a:spcAft>
            </a:pPr>
            <a:r>
              <a:rPr lang="sr-Latn-RS" sz="1800" kern="1200" dirty="0">
                <a:solidFill>
                  <a:srgbClr val="091525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ru-RU" sz="1800" kern="1200" dirty="0">
                <a:solidFill>
                  <a:srgbClr val="091525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екст не </a:t>
            </a:r>
            <a:r>
              <a:rPr lang="ru-RU" sz="1800" b="1" kern="1200" dirty="0">
                <a:solidFill>
                  <a:srgbClr val="091525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подвлачиш</a:t>
            </a:r>
            <a:r>
              <a:rPr lang="ru-RU" sz="1800" kern="1200" dirty="0">
                <a:solidFill>
                  <a:srgbClr val="091525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при првом читању, већ при другом (тек ће ти онда бити јасно шта треба да подвучеш).  Подвлачиш </a:t>
            </a:r>
            <a:r>
              <a:rPr lang="ru-RU" sz="1800" u="sng" kern="1200" dirty="0">
                <a:solidFill>
                  <a:srgbClr val="091525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најбитнија места у тексту,</a:t>
            </a:r>
            <a:r>
              <a:rPr lang="ru-RU" sz="1800" kern="1200" dirty="0">
                <a:solidFill>
                  <a:srgbClr val="091525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главне идеје, појмове...</a:t>
            </a:r>
            <a:r>
              <a:rPr lang="ru-RU" sz="180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ru-RU" sz="1800" dirty="0">
                <a:solidFill>
                  <a:srgbClr val="333333"/>
                </a:solidFill>
                <a:latin typeface="Georgia" panose="02040502050405020303" pitchFamily="18" charset="0"/>
              </a:rPr>
              <a:t>Подвлачи користећи боје, </a:t>
            </a:r>
            <a:r>
              <a:rPr lang="ru-RU" sz="180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нпр. </a:t>
            </a:r>
            <a:r>
              <a:rPr lang="ru-RU" sz="1800" dirty="0">
                <a:solidFill>
                  <a:srgbClr val="333333"/>
                </a:solidFill>
                <a:latin typeface="Georgia" panose="02040502050405020303" pitchFamily="18" charset="0"/>
              </a:rPr>
              <a:t>н</a:t>
            </a:r>
            <a:r>
              <a:rPr lang="ru-RU" sz="180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ајбитније црвеном, мање битно – зеленом..итд. </a:t>
            </a:r>
          </a:p>
          <a:p>
            <a:pPr marL="27305" marR="0">
              <a:spcBef>
                <a:spcPts val="600"/>
              </a:spcBef>
              <a:spcAft>
                <a:spcPts val="0"/>
              </a:spcAft>
            </a:pPr>
            <a:r>
              <a:rPr lang="ru-RU" sz="1800" kern="1200" dirty="0">
                <a:solidFill>
                  <a:srgbClr val="091525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Увек учи </a:t>
            </a:r>
            <a:r>
              <a:rPr lang="ru-RU" sz="1800" u="sng" kern="1200" dirty="0">
                <a:solidFill>
                  <a:srgbClr val="091525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 оловком у руци и припремљеном свеском за вежбање</a:t>
            </a:r>
            <a:r>
              <a:rPr lang="ru-RU" sz="1800" i="1" u="sng" kern="1200" dirty="0">
                <a:solidFill>
                  <a:srgbClr val="091525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r>
              <a:rPr lang="ru-RU" sz="1800" kern="1200" dirty="0">
                <a:solidFill>
                  <a:srgbClr val="091525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Читање без бележења, записивања, подвлачења убрзо постаје монотоно.</a:t>
            </a:r>
          </a:p>
          <a:p>
            <a:pPr marL="27305">
              <a:spcBef>
                <a:spcPts val="600"/>
              </a:spcBef>
              <a:spcAft>
                <a:spcPts val="0"/>
              </a:spcAft>
            </a:pPr>
            <a:r>
              <a:rPr lang="ru-RU" sz="1800" dirty="0">
                <a:latin typeface="Georgia" panose="02040502050405020303" pitchFamily="18" charset="0"/>
              </a:rPr>
              <a:t>Ако је готово цео текст подвучен, то је исто као да није уопште подвучен. </a:t>
            </a:r>
            <a:endParaRPr lang="en-US" sz="1800" dirty="0"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7305" marR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sr-Cyrl-RS" sz="1800" kern="1200" dirty="0">
                <a:solidFill>
                  <a:srgbClr val="091525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Пиши</a:t>
            </a:r>
            <a:r>
              <a:rPr lang="ru-RU" sz="1800" kern="1200" dirty="0">
                <a:solidFill>
                  <a:srgbClr val="091525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>
                <a:solidFill>
                  <a:srgbClr val="091525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800" b="1" kern="1200" dirty="0">
                <a:solidFill>
                  <a:srgbClr val="091525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одсетник/резиме  </a:t>
            </a:r>
            <a:r>
              <a:rPr lang="ru-RU" sz="1800" kern="1200" dirty="0">
                <a:solidFill>
                  <a:srgbClr val="091525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  тако што ћеш извући главне тезе, податке, идеје после сваког пасуса</a:t>
            </a:r>
            <a:r>
              <a:rPr lang="ru-RU" sz="1800" dirty="0">
                <a:solidFill>
                  <a:srgbClr val="091525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чињенице који се теже памте.</a:t>
            </a:r>
            <a:endParaRPr lang="ru-RU" sz="1800" kern="1200" dirty="0">
              <a:solidFill>
                <a:srgbClr val="091525"/>
              </a:solidFill>
              <a:effectLst/>
              <a:latin typeface="Georgia" panose="020405020504050203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305" marR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ru-RU" sz="1800" kern="1200" dirty="0">
                <a:solidFill>
                  <a:srgbClr val="091525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Подсетник можеш </a:t>
            </a:r>
            <a:r>
              <a:rPr lang="ru-RU" sz="1800" u="sng" kern="1200" dirty="0">
                <a:solidFill>
                  <a:srgbClr val="091525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маштовито</a:t>
            </a:r>
            <a:r>
              <a:rPr lang="ru-RU" sz="1800" kern="1200" dirty="0">
                <a:solidFill>
                  <a:srgbClr val="091525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800" u="sng" kern="1200" dirty="0">
                <a:solidFill>
                  <a:srgbClr val="091525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урадити</a:t>
            </a:r>
            <a:r>
              <a:rPr lang="ru-RU" sz="1800" kern="1200" dirty="0">
                <a:solidFill>
                  <a:srgbClr val="091525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користећи неколико боја</a:t>
            </a:r>
            <a:r>
              <a:rPr lang="ru-RU" sz="1800" dirty="0">
                <a:solidFill>
                  <a:srgbClr val="091525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1800" dirty="0">
                <a:solidFill>
                  <a:srgbClr val="333333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 </a:t>
            </a:r>
            <a:endParaRPr lang="en-US" sz="1800" dirty="0">
              <a:effectLst/>
              <a:latin typeface="Georgia" panose="02040502050405020303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5EEE97B-49E6-4AC8-9DBF-0B11E2B3069A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81" t="10227" r="19048" b="6819"/>
          <a:stretch/>
        </p:blipFill>
        <p:spPr bwMode="auto">
          <a:xfrm>
            <a:off x="1643062" y="711199"/>
            <a:ext cx="1590675" cy="13906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645058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C55AD-0900-4B72-BB36-7241787488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4000" dirty="0"/>
              <a:t>4. ПРЕСЛИШАВАЊЕ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6F34FB-4833-40ED-B22B-DA65DB6ED4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202023"/>
            <a:ext cx="9601196" cy="3673845"/>
          </a:xfrm>
        </p:spPr>
        <p:txBody>
          <a:bodyPr>
            <a:normAutofit fontScale="62500" lnSpcReduction="20000"/>
          </a:bodyPr>
          <a:lstStyle/>
          <a:p>
            <a:pPr marL="0" marR="0">
              <a:spcBef>
                <a:spcPts val="0"/>
              </a:spcBef>
              <a:spcAft>
                <a:spcPts val="750"/>
              </a:spcAft>
            </a:pPr>
            <a:endParaRPr lang="sr-Latn-RS" sz="1900" b="0" dirty="0">
              <a:solidFill>
                <a:srgbClr val="333333"/>
              </a:solidFill>
              <a:effectLst/>
              <a:latin typeface="Georgia" panose="02040502050405020303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750"/>
              </a:spcAft>
            </a:pPr>
            <a:r>
              <a:rPr lang="en-US" sz="2600" b="0" dirty="0" err="1">
                <a:solidFill>
                  <a:srgbClr val="333333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Најбоље</a:t>
            </a:r>
            <a:r>
              <a:rPr lang="en-US" sz="2600" b="0" dirty="0">
                <a:solidFill>
                  <a:srgbClr val="333333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en-US" sz="2600" b="0" dirty="0" err="1">
                <a:solidFill>
                  <a:srgbClr val="333333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је</a:t>
            </a:r>
            <a:r>
              <a:rPr lang="en-US" sz="2600" b="0" dirty="0">
                <a:solidFill>
                  <a:srgbClr val="333333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en-US" sz="2600" b="0" dirty="0" err="1">
                <a:solidFill>
                  <a:srgbClr val="333333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преслишати</a:t>
            </a:r>
            <a:r>
              <a:rPr lang="en-US" sz="2600" b="0" dirty="0">
                <a:solidFill>
                  <a:srgbClr val="333333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en-US" sz="2600" b="0" dirty="0" err="1">
                <a:solidFill>
                  <a:srgbClr val="333333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се</a:t>
            </a:r>
            <a:r>
              <a:rPr lang="en-US" sz="2600" b="0" dirty="0">
                <a:solidFill>
                  <a:srgbClr val="333333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333333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својим</a:t>
            </a:r>
            <a:r>
              <a:rPr lang="en-US" sz="2600" b="1" dirty="0">
                <a:solidFill>
                  <a:srgbClr val="333333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333333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речима</a:t>
            </a:r>
            <a:r>
              <a:rPr lang="en-US" sz="2600" b="0" dirty="0">
                <a:solidFill>
                  <a:srgbClr val="333333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, </a:t>
            </a:r>
            <a:r>
              <a:rPr lang="en-US" sz="2600" b="0" dirty="0" err="1">
                <a:solidFill>
                  <a:srgbClr val="333333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осим</a:t>
            </a:r>
            <a:r>
              <a:rPr lang="en-US" sz="2600" b="0" dirty="0">
                <a:solidFill>
                  <a:srgbClr val="333333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en-US" sz="2600" b="0" dirty="0" err="1">
                <a:solidFill>
                  <a:srgbClr val="333333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када</a:t>
            </a:r>
            <a:r>
              <a:rPr lang="en-US" sz="2600" b="0" dirty="0">
                <a:solidFill>
                  <a:srgbClr val="333333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en-US" sz="2600" b="0" dirty="0" err="1">
                <a:solidFill>
                  <a:srgbClr val="333333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учиш</a:t>
            </a:r>
            <a:r>
              <a:rPr lang="en-US" sz="2600" b="0" dirty="0">
                <a:solidFill>
                  <a:srgbClr val="333333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en-US" sz="2600" b="0" dirty="0" err="1">
                <a:solidFill>
                  <a:srgbClr val="333333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песм</a:t>
            </a:r>
            <a:r>
              <a:rPr lang="sr-Cyrl-RS" sz="2600" b="0" dirty="0">
                <a:solidFill>
                  <a:srgbClr val="333333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и</a:t>
            </a:r>
            <a:r>
              <a:rPr lang="en-US" sz="2600" b="0" dirty="0" err="1">
                <a:solidFill>
                  <a:srgbClr val="333333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це</a:t>
            </a:r>
            <a:r>
              <a:rPr lang="en-US" sz="2600" b="0" dirty="0">
                <a:solidFill>
                  <a:srgbClr val="333333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, </a:t>
            </a:r>
            <a:r>
              <a:rPr lang="en-US" sz="2600" b="0" dirty="0" err="1">
                <a:solidFill>
                  <a:srgbClr val="333333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формуле</a:t>
            </a:r>
            <a:r>
              <a:rPr lang="en-US" sz="2600" b="0" dirty="0">
                <a:solidFill>
                  <a:srgbClr val="333333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 и </a:t>
            </a:r>
            <a:r>
              <a:rPr lang="en-US" sz="2600" b="0" dirty="0" err="1">
                <a:solidFill>
                  <a:srgbClr val="333333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сл</a:t>
            </a:r>
            <a:r>
              <a:rPr lang="en-US" sz="2600" b="0" dirty="0">
                <a:solidFill>
                  <a:srgbClr val="333333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. </a:t>
            </a:r>
            <a:r>
              <a:rPr lang="en-US" sz="2600" b="0" dirty="0" err="1">
                <a:solidFill>
                  <a:srgbClr val="333333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Можеш</a:t>
            </a:r>
            <a:r>
              <a:rPr lang="en-US" sz="2600" b="0" dirty="0">
                <a:solidFill>
                  <a:srgbClr val="333333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en-US" sz="2600" b="0" dirty="0" err="1">
                <a:solidFill>
                  <a:srgbClr val="333333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се</a:t>
            </a:r>
            <a:r>
              <a:rPr lang="en-US" sz="2600" b="0" dirty="0">
                <a:solidFill>
                  <a:srgbClr val="333333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en-US" sz="2600" b="0" dirty="0" err="1">
                <a:solidFill>
                  <a:srgbClr val="333333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преслишавати</a:t>
            </a:r>
            <a:r>
              <a:rPr lang="en-US" sz="2600" b="0" dirty="0">
                <a:solidFill>
                  <a:srgbClr val="333333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en-US" sz="2600" b="0" dirty="0" err="1">
                <a:solidFill>
                  <a:srgbClr val="333333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наглас</a:t>
            </a:r>
            <a:r>
              <a:rPr lang="en-US" sz="2600" b="0" dirty="0">
                <a:solidFill>
                  <a:srgbClr val="333333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en-US" sz="2600" b="0" dirty="0" err="1">
                <a:solidFill>
                  <a:srgbClr val="333333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или</a:t>
            </a:r>
            <a:r>
              <a:rPr lang="en-US" sz="2600" b="0" dirty="0">
                <a:solidFill>
                  <a:srgbClr val="333333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 у </a:t>
            </a:r>
            <a:r>
              <a:rPr lang="en-US" sz="2600" b="0" dirty="0" err="1">
                <a:solidFill>
                  <a:srgbClr val="333333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себи</a:t>
            </a:r>
            <a:r>
              <a:rPr lang="sr-Cyrl-RS" sz="2600" dirty="0">
                <a:solidFill>
                  <a:srgbClr val="333333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.</a:t>
            </a:r>
            <a:endParaRPr lang="en-US" sz="2600" dirty="0">
              <a:effectLst/>
              <a:latin typeface="Georgia" panose="02040502050405020303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750"/>
              </a:spcAft>
            </a:pPr>
            <a:r>
              <a:rPr lang="en-US" sz="2600" b="0" dirty="0" err="1">
                <a:solidFill>
                  <a:srgbClr val="333333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Вероватно</a:t>
            </a:r>
            <a:r>
              <a:rPr lang="en-US" sz="2600" b="0" dirty="0">
                <a:solidFill>
                  <a:srgbClr val="333333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en-US" sz="2600" b="0" dirty="0" err="1">
                <a:solidFill>
                  <a:srgbClr val="333333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ти</a:t>
            </a:r>
            <a:r>
              <a:rPr lang="en-US" sz="2600" b="0" dirty="0">
                <a:solidFill>
                  <a:srgbClr val="333333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en-US" sz="2600" b="0" dirty="0" err="1">
                <a:solidFill>
                  <a:srgbClr val="333333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се</a:t>
            </a:r>
            <a:r>
              <a:rPr lang="en-US" sz="2600" b="0" dirty="0">
                <a:solidFill>
                  <a:srgbClr val="333333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en-US" sz="2600" b="0" dirty="0" err="1">
                <a:solidFill>
                  <a:srgbClr val="333333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некада</a:t>
            </a:r>
            <a:r>
              <a:rPr lang="en-US" sz="2600" b="0" dirty="0">
                <a:solidFill>
                  <a:srgbClr val="333333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en-US" sz="2600" b="0" dirty="0" err="1">
                <a:solidFill>
                  <a:srgbClr val="333333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десило</a:t>
            </a:r>
            <a:r>
              <a:rPr lang="en-US" sz="2600" b="0" dirty="0">
                <a:solidFill>
                  <a:srgbClr val="333333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en-US" sz="2600" b="0" dirty="0" err="1">
                <a:solidFill>
                  <a:srgbClr val="333333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да</a:t>
            </a:r>
            <a:r>
              <a:rPr lang="en-US" sz="2600" b="0" dirty="0">
                <a:solidFill>
                  <a:srgbClr val="333333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en-US" sz="2600" b="0" dirty="0" err="1">
                <a:solidFill>
                  <a:srgbClr val="333333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мислиш</a:t>
            </a:r>
            <a:r>
              <a:rPr lang="en-US" sz="2600" b="0" dirty="0">
                <a:solidFill>
                  <a:srgbClr val="333333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en-US" sz="2600" b="0" dirty="0" err="1">
                <a:solidFill>
                  <a:srgbClr val="333333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да</a:t>
            </a:r>
            <a:r>
              <a:rPr lang="en-US" sz="2600" b="0" dirty="0">
                <a:solidFill>
                  <a:srgbClr val="333333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en-US" sz="2600" b="0" dirty="0" err="1">
                <a:solidFill>
                  <a:srgbClr val="333333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добро</a:t>
            </a:r>
            <a:r>
              <a:rPr lang="en-US" sz="2600" b="0" dirty="0">
                <a:solidFill>
                  <a:srgbClr val="333333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en-US" sz="2600" b="0" dirty="0" err="1">
                <a:solidFill>
                  <a:srgbClr val="333333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знаш</a:t>
            </a:r>
            <a:r>
              <a:rPr lang="en-US" sz="2600" b="0" dirty="0">
                <a:solidFill>
                  <a:srgbClr val="333333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en-US" sz="2600" b="0" dirty="0" err="1">
                <a:solidFill>
                  <a:srgbClr val="333333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лекцију</a:t>
            </a:r>
            <a:r>
              <a:rPr lang="en-US" sz="2600" b="0" dirty="0">
                <a:solidFill>
                  <a:srgbClr val="333333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, а </a:t>
            </a:r>
            <a:r>
              <a:rPr lang="en-US" sz="2600" b="0" dirty="0" err="1">
                <a:solidFill>
                  <a:srgbClr val="333333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да</a:t>
            </a:r>
            <a:r>
              <a:rPr lang="en-US" sz="2600" b="0" dirty="0">
                <a:solidFill>
                  <a:srgbClr val="333333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en-US" sz="2600" b="0" dirty="0" err="1">
                <a:solidFill>
                  <a:srgbClr val="333333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на</a:t>
            </a:r>
            <a:r>
              <a:rPr lang="en-US" sz="2600" b="0" dirty="0">
                <a:solidFill>
                  <a:srgbClr val="333333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en-US" sz="2600" b="0" dirty="0" err="1">
                <a:solidFill>
                  <a:srgbClr val="333333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часу</a:t>
            </a:r>
            <a:r>
              <a:rPr lang="en-US" sz="2600" b="0" dirty="0">
                <a:solidFill>
                  <a:srgbClr val="333333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en-US" sz="2600" b="0" dirty="0" err="1">
                <a:solidFill>
                  <a:srgbClr val="333333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не</a:t>
            </a:r>
            <a:r>
              <a:rPr lang="en-US" sz="2600" b="0" dirty="0">
                <a:solidFill>
                  <a:srgbClr val="333333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en-US" sz="2600" b="0" dirty="0" err="1">
                <a:solidFill>
                  <a:srgbClr val="333333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успеш</a:t>
            </a:r>
            <a:r>
              <a:rPr lang="en-US" sz="2600" b="0" dirty="0">
                <a:solidFill>
                  <a:srgbClr val="333333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sr-Cyrl-RS" sz="2600" b="0" dirty="0">
                <a:solidFill>
                  <a:srgbClr val="333333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то да покажеш</a:t>
            </a:r>
            <a:r>
              <a:rPr lang="en-US" sz="2600" b="0" dirty="0">
                <a:solidFill>
                  <a:srgbClr val="333333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. </a:t>
            </a:r>
            <a:r>
              <a:rPr lang="sr-Cyrl-RS" sz="2600" b="0" dirty="0">
                <a:solidFill>
                  <a:srgbClr val="333333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То је управо зато што се ниси активно преслишао/ла. </a:t>
            </a:r>
            <a:r>
              <a:rPr lang="en-US" sz="2600" b="0" dirty="0" err="1">
                <a:solidFill>
                  <a:srgbClr val="333333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За</a:t>
            </a:r>
            <a:r>
              <a:rPr lang="en-US" sz="2600" b="0" dirty="0">
                <a:solidFill>
                  <a:srgbClr val="333333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en-US" sz="2600" b="0" dirty="0" err="1">
                <a:solidFill>
                  <a:srgbClr val="333333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преслишавање</a:t>
            </a:r>
            <a:r>
              <a:rPr lang="en-US" sz="2600" b="0" dirty="0">
                <a:solidFill>
                  <a:srgbClr val="333333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en-US" sz="2600" b="0" dirty="0" err="1">
                <a:solidFill>
                  <a:srgbClr val="333333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је</a:t>
            </a:r>
            <a:r>
              <a:rPr lang="en-US" sz="2600" b="0" dirty="0">
                <a:solidFill>
                  <a:srgbClr val="333333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en-US" sz="2600" b="0" dirty="0" err="1">
                <a:solidFill>
                  <a:srgbClr val="333333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неопходно</a:t>
            </a:r>
            <a:r>
              <a:rPr lang="en-US" sz="2600" b="0" dirty="0">
                <a:solidFill>
                  <a:srgbClr val="333333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en-US" sz="2600" b="0" dirty="0" err="1">
                <a:solidFill>
                  <a:srgbClr val="333333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уложити</a:t>
            </a:r>
            <a:r>
              <a:rPr lang="en-US" sz="2600" b="0" dirty="0">
                <a:solidFill>
                  <a:srgbClr val="333333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en-US" sz="2600" b="0" dirty="0" err="1">
                <a:solidFill>
                  <a:srgbClr val="333333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велики</a:t>
            </a:r>
            <a:r>
              <a:rPr lang="en-US" sz="2600" b="0" dirty="0">
                <a:solidFill>
                  <a:srgbClr val="333333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en-US" sz="2600" b="0" dirty="0" err="1">
                <a:solidFill>
                  <a:srgbClr val="333333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умни</a:t>
            </a:r>
            <a:r>
              <a:rPr lang="en-US" sz="2600" b="0" dirty="0">
                <a:solidFill>
                  <a:srgbClr val="333333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en-US" sz="2600" b="0" dirty="0" err="1">
                <a:solidFill>
                  <a:srgbClr val="333333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напор</a:t>
            </a:r>
            <a:r>
              <a:rPr lang="en-US" sz="2600" b="0" dirty="0">
                <a:solidFill>
                  <a:srgbClr val="333333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, </a:t>
            </a:r>
            <a:r>
              <a:rPr lang="en-US" sz="2600" b="0" dirty="0" err="1">
                <a:solidFill>
                  <a:srgbClr val="333333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али</a:t>
            </a:r>
            <a:r>
              <a:rPr lang="en-US" sz="2600" b="0" dirty="0">
                <a:solidFill>
                  <a:srgbClr val="333333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en-US" sz="2600" b="0" dirty="0" err="1">
                <a:solidFill>
                  <a:srgbClr val="333333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се</a:t>
            </a:r>
            <a:r>
              <a:rPr lang="en-US" sz="2600" b="0" dirty="0">
                <a:solidFill>
                  <a:srgbClr val="333333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sr-Cyrl-RS" sz="2600" b="0" dirty="0">
                <a:solidFill>
                  <a:srgbClr val="333333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то </a:t>
            </a:r>
            <a:r>
              <a:rPr lang="en-US" sz="2600" b="0" dirty="0" err="1">
                <a:solidFill>
                  <a:srgbClr val="333333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на</a:t>
            </a:r>
            <a:r>
              <a:rPr lang="en-US" sz="2600" b="0" dirty="0">
                <a:solidFill>
                  <a:srgbClr val="333333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en-US" sz="2600" b="0" dirty="0" err="1">
                <a:solidFill>
                  <a:srgbClr val="333333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крају</a:t>
            </a:r>
            <a:r>
              <a:rPr lang="en-US" sz="2600" b="0" dirty="0">
                <a:solidFill>
                  <a:srgbClr val="333333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en-US" sz="2600" b="0" dirty="0" err="1">
                <a:solidFill>
                  <a:srgbClr val="333333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исплати</a:t>
            </a:r>
            <a:r>
              <a:rPr lang="sr-Cyrl-RS" sz="2600" dirty="0">
                <a:solidFill>
                  <a:srgbClr val="333333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јер ти</a:t>
            </a:r>
            <a:r>
              <a:rPr lang="en-US" sz="2600" b="0" dirty="0">
                <a:solidFill>
                  <a:srgbClr val="333333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en-US" sz="2600" b="0" dirty="0" err="1">
                <a:solidFill>
                  <a:srgbClr val="333333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помаже</a:t>
            </a:r>
            <a:r>
              <a:rPr lang="en-US" sz="2600" b="0" dirty="0">
                <a:solidFill>
                  <a:srgbClr val="333333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en-US" sz="2600" b="0" dirty="0" err="1">
                <a:solidFill>
                  <a:srgbClr val="333333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да</a:t>
            </a:r>
            <a:r>
              <a:rPr lang="en-US" sz="2600" b="0" dirty="0">
                <a:solidFill>
                  <a:srgbClr val="333333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333333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учврстиш</a:t>
            </a:r>
            <a:r>
              <a:rPr lang="en-US" sz="2600" b="1" dirty="0">
                <a:solidFill>
                  <a:srgbClr val="333333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333333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знање</a:t>
            </a:r>
            <a:r>
              <a:rPr lang="en-US" sz="2600" b="1" dirty="0">
                <a:solidFill>
                  <a:srgbClr val="333333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en-US" sz="2600" b="0" dirty="0">
                <a:solidFill>
                  <a:srgbClr val="333333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и </a:t>
            </a:r>
            <a:r>
              <a:rPr lang="en-US" sz="2600" b="0" dirty="0" err="1">
                <a:solidFill>
                  <a:srgbClr val="333333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да</a:t>
            </a:r>
            <a:r>
              <a:rPr lang="en-US" sz="2600" b="0" dirty="0">
                <a:solidFill>
                  <a:srgbClr val="333333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sr-Cyrl-RS" sz="2600" b="0" dirty="0">
                <a:solidFill>
                  <a:srgbClr val="333333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стекнеш увид </a:t>
            </a:r>
            <a:r>
              <a:rPr lang="en-US" sz="2600" b="0" dirty="0">
                <a:solidFill>
                  <a:srgbClr val="333333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sr-Cyrl-RS" sz="2600" b="0" dirty="0">
                <a:solidFill>
                  <a:srgbClr val="333333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шта знаш а шта још мораш да поновиш. </a:t>
            </a:r>
          </a:p>
          <a:p>
            <a:pPr marL="0" marR="0">
              <a:spcBef>
                <a:spcPts val="0"/>
              </a:spcBef>
              <a:spcAft>
                <a:spcPts val="750"/>
              </a:spcAft>
            </a:pPr>
            <a:r>
              <a:rPr lang="en-US" sz="2600" b="0" dirty="0" err="1">
                <a:solidFill>
                  <a:srgbClr val="333333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Уколико</a:t>
            </a:r>
            <a:r>
              <a:rPr lang="en-US" sz="2600" b="0" dirty="0">
                <a:solidFill>
                  <a:srgbClr val="333333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en-US" sz="2600" b="0" dirty="0" err="1">
                <a:solidFill>
                  <a:srgbClr val="333333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се</a:t>
            </a:r>
            <a:r>
              <a:rPr lang="en-US" sz="2600" b="0" dirty="0">
                <a:solidFill>
                  <a:srgbClr val="333333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en-US" sz="2600" b="0" dirty="0" err="1">
                <a:solidFill>
                  <a:srgbClr val="333333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после</a:t>
            </a:r>
            <a:r>
              <a:rPr lang="en-US" sz="2600" b="0" dirty="0">
                <a:solidFill>
                  <a:srgbClr val="333333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en-US" sz="2600" b="0" dirty="0" err="1">
                <a:solidFill>
                  <a:srgbClr val="333333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учења</a:t>
            </a:r>
            <a:r>
              <a:rPr lang="en-US" sz="2600" b="0" dirty="0">
                <a:solidFill>
                  <a:srgbClr val="333333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en-US" sz="2600" b="0" dirty="0" err="1">
                <a:solidFill>
                  <a:srgbClr val="333333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преслишаваш</a:t>
            </a:r>
            <a:r>
              <a:rPr lang="en-US" sz="2600" b="0" dirty="0">
                <a:solidFill>
                  <a:srgbClr val="333333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, </a:t>
            </a:r>
            <a:r>
              <a:rPr lang="en-US" sz="2600" b="0" dirty="0" err="1">
                <a:solidFill>
                  <a:srgbClr val="333333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имаћеш</a:t>
            </a:r>
            <a:r>
              <a:rPr lang="en-US" sz="2600" b="0" dirty="0">
                <a:solidFill>
                  <a:srgbClr val="333333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333333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више</a:t>
            </a:r>
            <a:r>
              <a:rPr lang="en-US" sz="2600" b="1" dirty="0">
                <a:solidFill>
                  <a:srgbClr val="333333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333333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самопоуздања</a:t>
            </a:r>
            <a:r>
              <a:rPr lang="en-US" sz="2600" b="0" dirty="0">
                <a:solidFill>
                  <a:srgbClr val="333333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, </a:t>
            </a:r>
            <a:r>
              <a:rPr lang="en-US" sz="2600" b="1" u="sng" dirty="0" err="1">
                <a:solidFill>
                  <a:srgbClr val="333333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имаћеш</a:t>
            </a:r>
            <a:r>
              <a:rPr lang="en-US" sz="2600" b="1" u="sng" dirty="0">
                <a:solidFill>
                  <a:srgbClr val="333333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u="sng" dirty="0" err="1">
                <a:solidFill>
                  <a:srgbClr val="333333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мању</a:t>
            </a:r>
            <a:r>
              <a:rPr lang="en-US" sz="2600" b="1" u="sng" dirty="0">
                <a:solidFill>
                  <a:srgbClr val="333333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u="sng" dirty="0" err="1">
                <a:solidFill>
                  <a:srgbClr val="333333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трему</a:t>
            </a:r>
            <a:r>
              <a:rPr lang="en-US" sz="2600" b="0" dirty="0">
                <a:solidFill>
                  <a:srgbClr val="333333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...</a:t>
            </a:r>
            <a:endParaRPr lang="sr-Cyrl-RS" sz="2600" b="0" dirty="0">
              <a:solidFill>
                <a:srgbClr val="333333"/>
              </a:solidFill>
              <a:effectLst/>
              <a:latin typeface="Georgia" panose="02040502050405020303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750"/>
              </a:spcAft>
            </a:pPr>
            <a:r>
              <a:rPr lang="ru-RU" sz="2600" dirty="0">
                <a:latin typeface="Georgia" panose="02040502050405020303" pitchFamily="18" charset="0"/>
              </a:rPr>
              <a:t>Што је градиво теже, то касније треба почети са преслишавањем да би се избегло ”нагађање” . </a:t>
            </a:r>
          </a:p>
          <a:p>
            <a:pPr marL="0" marR="0">
              <a:spcBef>
                <a:spcPts val="0"/>
              </a:spcBef>
              <a:spcAft>
                <a:spcPts val="750"/>
              </a:spcAft>
            </a:pPr>
            <a:r>
              <a:rPr lang="ru-RU" sz="2600" dirty="0">
                <a:latin typeface="Georgia" panose="02040502050405020303" pitchFamily="18" charset="0"/>
              </a:rPr>
              <a:t> Током преслишавања замисли испитну ситуацију и покушај да одговориш на сва евентуална питања која претпостављаш да ће наставник поставити.</a:t>
            </a:r>
            <a:endParaRPr lang="en-US" sz="2600" dirty="0">
              <a:effectLst/>
              <a:latin typeface="Georgia" panose="02040502050405020303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4" name="Picture 3" descr="10 Fluency strategies for struggling readers">
            <a:extLst>
              <a:ext uri="{FF2B5EF4-FFF2-40B4-BE49-F238E27FC236}">
                <a16:creationId xmlns:a16="http://schemas.microsoft.com/office/drawing/2014/main" id="{ECFF7C76-8527-4E03-AC60-F7041F60CBE1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97" t="19179" r="21615" b="7217"/>
          <a:stretch/>
        </p:blipFill>
        <p:spPr bwMode="auto">
          <a:xfrm>
            <a:off x="505385" y="233264"/>
            <a:ext cx="1688884" cy="196875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085043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37A08A-E1C3-4D61-B711-D736E73A03E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93102" y="1082351"/>
            <a:ext cx="8808098" cy="586112"/>
          </a:xfrm>
        </p:spPr>
        <p:txBody>
          <a:bodyPr>
            <a:normAutofit fontScale="90000"/>
          </a:bodyPr>
          <a:lstStyle/>
          <a:p>
            <a:pPr algn="l"/>
            <a:r>
              <a:rPr lang="sr-Cyrl-RS" sz="3600" dirty="0">
                <a:latin typeface="Georgia" panose="02040502050405020303" pitchFamily="18" charset="0"/>
              </a:rPr>
              <a:t>Како да развијеш мотивацију </a:t>
            </a:r>
            <a:br>
              <a:rPr lang="sr-Latn-RS" sz="3600" dirty="0">
                <a:latin typeface="Georgia" panose="02040502050405020303" pitchFamily="18" charset="0"/>
              </a:rPr>
            </a:br>
            <a:r>
              <a:rPr lang="sr-Cyrl-RS" sz="3600" dirty="0">
                <a:latin typeface="Georgia" panose="02040502050405020303" pitchFamily="18" charset="0"/>
              </a:rPr>
              <a:t>за учење?</a:t>
            </a:r>
            <a:endParaRPr lang="en-US" sz="3600" dirty="0">
              <a:latin typeface="Georgia" panose="02040502050405020303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E8F40C-1B73-415F-AA25-E255C2BBBA85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979714" y="1996752"/>
            <a:ext cx="8621485" cy="4000824"/>
          </a:xfrm>
        </p:spPr>
        <p:txBody>
          <a:bodyPr>
            <a:normAutofit fontScale="92500" lnSpcReduction="10000"/>
          </a:bodyPr>
          <a:lstStyle/>
          <a:p>
            <a:r>
              <a:rPr lang="ru-RU" sz="2000" dirty="0">
                <a:latin typeface="Georgia" panose="02040502050405020303" pitchFamily="18" charset="0"/>
              </a:rPr>
              <a:t>Пре почетка учења најважније је бити мотивисан, имати вољу, жељу, намеру да се нешто научи. Ако немаш вољу да научиш градиво, биће ти теже да га разумеш и запамтиш.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000" dirty="0">
                <a:latin typeface="Georgia" panose="02040502050405020303" pitchFamily="18" charset="0"/>
              </a:rPr>
              <a:t>Треба да изградиш позитиван став према учењу а доза </a:t>
            </a:r>
            <a:r>
              <a:rPr lang="ru-RU" sz="2000" b="1" u="sng" dirty="0">
                <a:latin typeface="Georgia" panose="02040502050405020303" pitchFamily="18" charset="0"/>
              </a:rPr>
              <a:t>радозналости</a:t>
            </a:r>
            <a:r>
              <a:rPr lang="ru-RU" sz="2000" dirty="0">
                <a:latin typeface="Georgia" panose="02040502050405020303" pitchFamily="18" charset="0"/>
              </a:rPr>
              <a:t> је добродошла. </a:t>
            </a:r>
            <a:r>
              <a:rPr lang="ru-RU" sz="2000" b="1" u="sng" dirty="0">
                <a:latin typeface="Georgia" panose="02040502050405020303" pitchFamily="18" charset="0"/>
              </a:rPr>
              <a:t>Интересовања</a:t>
            </a:r>
            <a:r>
              <a:rPr lang="ru-RU" sz="2000" dirty="0">
                <a:latin typeface="Georgia" panose="02040502050405020303" pitchFamily="18" charset="0"/>
              </a:rPr>
              <a:t> се </a:t>
            </a:r>
            <a:r>
              <a:rPr lang="ru-RU" sz="2000" u="sng" dirty="0">
                <a:latin typeface="Georgia" panose="02040502050405020303" pitchFamily="18" charset="0"/>
              </a:rPr>
              <a:t>брзо шире</a:t>
            </a:r>
            <a:r>
              <a:rPr lang="ru-RU" sz="2000" dirty="0">
                <a:latin typeface="Georgia" panose="02040502050405020303" pitchFamily="18" charset="0"/>
              </a:rPr>
              <a:t>, а што више сазнамо о одрећеној ствари, може нас више и заинтересовати.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r-Cyrl-RS" sz="2000" dirty="0">
                <a:latin typeface="Georgia" panose="02040502050405020303" pitchFamily="18" charset="0"/>
              </a:rPr>
              <a:t>Ако ти нека лекција</a:t>
            </a:r>
            <a:r>
              <a:rPr lang="ru-RU" sz="2000" dirty="0">
                <a:latin typeface="Georgia" panose="02040502050405020303" pitchFamily="18" charset="0"/>
              </a:rPr>
              <a:t> на први поглед није занимљива, али уколико пронађеш неке податке из енциклопедије, са интернета, поставиш себи питања на која покушаш да на</a:t>
            </a:r>
            <a:r>
              <a:rPr lang="sr-Cyrl-RS" sz="2000" dirty="0">
                <a:latin typeface="Georgia" panose="02040502050405020303" pitchFamily="18" charset="0"/>
              </a:rPr>
              <a:t>ђ</a:t>
            </a:r>
            <a:r>
              <a:rPr lang="ru-RU" sz="2000" dirty="0">
                <a:latin typeface="Georgia" panose="02040502050405020303" pitchFamily="18" charset="0"/>
              </a:rPr>
              <a:t>еш одговор, нацрташ слику везану за лекцију...већа је вероватноћа да пронађеш нешто што може да те заинтересује.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000" dirty="0">
                <a:latin typeface="Georgia" panose="02040502050405020303" pitchFamily="18" charset="0"/>
              </a:rPr>
              <a:t>Награди себе кад оствариш план </a:t>
            </a:r>
            <a:r>
              <a:rPr lang="sr-Cyrl-RS" sz="2000" dirty="0">
                <a:latin typeface="Georgia" panose="02040502050405020303" pitchFamily="18" charset="0"/>
              </a:rPr>
              <a:t>и постигнеш успех </a:t>
            </a:r>
            <a:r>
              <a:rPr lang="ru-RU" sz="2000" dirty="0">
                <a:latin typeface="Georgia" panose="02040502050405020303" pitchFamily="18" charset="0"/>
              </a:rPr>
              <a:t>(треба наградити и упорност у учењу, не само жељену оцену).</a:t>
            </a:r>
          </a:p>
          <a:p>
            <a:endParaRPr lang="ru-RU" sz="2000" b="1" dirty="0">
              <a:latin typeface="Georgia" panose="02040502050405020303" pitchFamily="18" charset="0"/>
            </a:endParaRPr>
          </a:p>
          <a:p>
            <a:endParaRPr lang="en-US" dirty="0"/>
          </a:p>
        </p:txBody>
      </p:sp>
      <p:pic>
        <p:nvPicPr>
          <p:cNvPr id="2050" name="Picture 2" descr="Learning motivation, messages on the blackboard Stock Photo by ©cherriesjd  95743728">
            <a:extLst>
              <a:ext uri="{FF2B5EF4-FFF2-40B4-BE49-F238E27FC236}">
                <a16:creationId xmlns:a16="http://schemas.microsoft.com/office/drawing/2014/main" id="{307AE82C-7995-4752-877C-2D05F43591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4" t="3024" r="3539" b="7922"/>
          <a:stretch/>
        </p:blipFill>
        <p:spPr bwMode="auto">
          <a:xfrm>
            <a:off x="8285584" y="35607"/>
            <a:ext cx="3197912" cy="2017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70000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71BB1B6-6E55-4CFB-97B6-6C4FA43F4009}"/>
              </a:ext>
            </a:extLst>
          </p:cNvPr>
          <p:cNvSpPr txBox="1"/>
          <p:nvPr/>
        </p:nvSpPr>
        <p:spPr>
          <a:xfrm>
            <a:off x="1482571" y="1766656"/>
            <a:ext cx="7674745" cy="4852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indent="-285750">
              <a:spcBef>
                <a:spcPts val="0"/>
              </a:spcBef>
              <a:spcAft>
                <a:spcPts val="750"/>
              </a:spcAft>
              <a:buFont typeface="Wingdings" panose="05000000000000000000" pitchFamily="2" charset="2"/>
              <a:buChar char="ü"/>
            </a:pPr>
            <a:r>
              <a:rPr lang="en-US" sz="2400" b="0" dirty="0" err="1"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Одлуку</a:t>
            </a:r>
            <a:r>
              <a:rPr lang="en-US" sz="2400" b="0" dirty="0"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 о </a:t>
            </a:r>
            <a:r>
              <a:rPr lang="en-US" sz="2400" b="0" dirty="0" err="1"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учењу</a:t>
            </a:r>
            <a:r>
              <a:rPr lang="en-US" sz="2400" b="0" dirty="0"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en-US" sz="2400" b="0" dirty="0" err="1"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мораш</a:t>
            </a:r>
            <a:r>
              <a:rPr lang="en-US" sz="2400" b="0" dirty="0"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en-US" sz="2400" b="0" dirty="0" err="1"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донети</a:t>
            </a:r>
            <a:r>
              <a:rPr lang="en-US" sz="2400" b="0" dirty="0"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en-US" sz="2400" b="0" dirty="0" err="1"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сам</a:t>
            </a:r>
            <a:r>
              <a:rPr lang="en-US" sz="2400" b="0" dirty="0"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!</a:t>
            </a:r>
            <a:r>
              <a:rPr lang="ru-RU" sz="2400" dirty="0">
                <a:latin typeface="Georgia" panose="02040502050405020303" pitchFamily="18" charset="0"/>
              </a:rPr>
              <a:t> Разлика између успешних и неуспешних је у томе што успешни користе способности које имају. </a:t>
            </a:r>
          </a:p>
          <a:p>
            <a:pPr marL="285750" marR="0" indent="-285750">
              <a:spcBef>
                <a:spcPts val="0"/>
              </a:spcBef>
              <a:spcAft>
                <a:spcPts val="750"/>
              </a:spcAft>
              <a:buFont typeface="Wingdings" panose="05000000000000000000" pitchFamily="2" charset="2"/>
              <a:buChar char="ü"/>
            </a:pPr>
            <a:endParaRPr lang="en-US" sz="2400" dirty="0">
              <a:effectLst/>
              <a:latin typeface="Georgia" panose="02040502050405020303" pitchFamily="18" charset="0"/>
              <a:ea typeface="Times New Roman" panose="02020603050405020304" pitchFamily="18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750"/>
              </a:spcAft>
              <a:buFont typeface="Wingdings" panose="05000000000000000000" pitchFamily="2" charset="2"/>
              <a:buChar char="ü"/>
            </a:pPr>
            <a:r>
              <a:rPr lang="en-US" sz="2400" b="0" dirty="0" err="1"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Постави</a:t>
            </a:r>
            <a:r>
              <a:rPr lang="en-US" sz="2400" b="0" dirty="0"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en-US" sz="2400" b="0" dirty="0" err="1"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себи</a:t>
            </a:r>
            <a:r>
              <a:rPr lang="en-US" sz="2400" b="0" dirty="0"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en-US" sz="2400" b="0" dirty="0" err="1"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циљ</a:t>
            </a:r>
            <a:r>
              <a:rPr lang="en-US" sz="2400" b="0" dirty="0"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 у </a:t>
            </a:r>
            <a:r>
              <a:rPr lang="en-US" sz="2400" b="0" dirty="0" err="1"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учењу</a:t>
            </a:r>
            <a:r>
              <a:rPr lang="sr-Cyrl-RS" sz="2400" dirty="0">
                <a:latin typeface="Georgia" panose="02040502050405020303" pitchFamily="18" charset="0"/>
                <a:ea typeface="Times New Roman" panose="02020603050405020304" pitchFamily="18" charset="0"/>
              </a:rPr>
              <a:t>.</a:t>
            </a:r>
          </a:p>
          <a:p>
            <a:pPr marL="285750" marR="0" indent="-285750">
              <a:spcBef>
                <a:spcPts val="0"/>
              </a:spcBef>
              <a:spcAft>
                <a:spcPts val="750"/>
              </a:spcAft>
              <a:buFont typeface="Wingdings" panose="05000000000000000000" pitchFamily="2" charset="2"/>
              <a:buChar char="ü"/>
            </a:pPr>
            <a:endParaRPr lang="en-US" sz="2400" dirty="0">
              <a:effectLst/>
              <a:latin typeface="Georgia" panose="02040502050405020303" pitchFamily="18" charset="0"/>
              <a:ea typeface="Times New Roman" panose="02020603050405020304" pitchFamily="18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750"/>
              </a:spcAft>
              <a:buFont typeface="Wingdings" panose="05000000000000000000" pitchFamily="2" charset="2"/>
              <a:buChar char="ü"/>
            </a:pPr>
            <a:r>
              <a:rPr lang="en-US" sz="2400" b="0" dirty="0" err="1"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Такимичи</a:t>
            </a:r>
            <a:r>
              <a:rPr lang="en-US" sz="2400" b="0" dirty="0"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en-US" sz="2400" b="0" dirty="0" err="1"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се</a:t>
            </a:r>
            <a:r>
              <a:rPr lang="en-US" sz="2400" b="0" dirty="0"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en-US" sz="2400" b="0" dirty="0" err="1"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самим</a:t>
            </a:r>
            <a:r>
              <a:rPr lang="en-US" sz="2400" b="0" dirty="0"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en-US" sz="2400" b="0" dirty="0" err="1"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собом</a:t>
            </a:r>
            <a:r>
              <a:rPr lang="en-US" sz="2400" b="0" dirty="0"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!</a:t>
            </a:r>
            <a:r>
              <a:rPr lang="ru-RU" sz="2400" dirty="0">
                <a:latin typeface="Georgia" panose="02040502050405020303" pitchFamily="18" charset="0"/>
              </a:rPr>
              <a:t> (Када познајеш своје резултате у учењу можеш се трудити да будеш све бољи и бољи. Тако се такмичиш са собом и развијаш своју личност.)</a:t>
            </a:r>
            <a:endParaRPr lang="en-US" sz="2400" dirty="0">
              <a:effectLst/>
              <a:latin typeface="Georgia" panose="02040502050405020303" pitchFamily="18" charset="0"/>
              <a:ea typeface="Times New Roman" panose="02020603050405020304" pitchFamily="18" charset="0"/>
            </a:endParaRPr>
          </a:p>
          <a:p>
            <a:endParaRPr lang="en-US" sz="1800" dirty="0"/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800" dirty="0">
              <a:effectLst/>
              <a:latin typeface="Georgia" panose="02040502050405020303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D5ED1E70-7027-46ED-8653-E5756C995946}"/>
              </a:ext>
            </a:extLst>
          </p:cNvPr>
          <p:cNvSpPr/>
          <p:nvPr/>
        </p:nvSpPr>
        <p:spPr>
          <a:xfrm>
            <a:off x="9463596" y="982133"/>
            <a:ext cx="1677880" cy="1635629"/>
          </a:xfrm>
          <a:prstGeom prst="wedgeRoundRectCallou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sr-Cyrl-RS" sz="1800" dirty="0">
                <a:solidFill>
                  <a:srgbClr val="FF0000"/>
                </a:solidFill>
              </a:rPr>
              <a:t>Ја знам шта је циљ мог учења, шта желим да постигнем и зашто учим!</a:t>
            </a:r>
            <a:endParaRPr lang="en-US" sz="1800" dirty="0">
              <a:solidFill>
                <a:srgbClr val="FF0000"/>
              </a:solidFill>
            </a:endParaRPr>
          </a:p>
        </p:txBody>
      </p:sp>
      <p:pic>
        <p:nvPicPr>
          <p:cNvPr id="1026" name="Picture 2" descr="Image result for girl student">
            <a:extLst>
              <a:ext uri="{FF2B5EF4-FFF2-40B4-BE49-F238E27FC236}">
                <a16:creationId xmlns:a16="http://schemas.microsoft.com/office/drawing/2014/main" id="{717E4E70-07BE-4561-8A1B-2A8732F4BF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57" t="2805" r="6621"/>
          <a:stretch/>
        </p:blipFill>
        <p:spPr bwMode="auto">
          <a:xfrm>
            <a:off x="9672221" y="2967287"/>
            <a:ext cx="1260629" cy="2545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871714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465</TotalTime>
  <Words>1014</Words>
  <Application>Microsoft Office PowerPoint</Application>
  <PresentationFormat>Widescreen</PresentationFormat>
  <Paragraphs>95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Garamond</vt:lpstr>
      <vt:lpstr>Georgia</vt:lpstr>
      <vt:lpstr>Times New Roman</vt:lpstr>
      <vt:lpstr>Wingdings</vt:lpstr>
      <vt:lpstr>Organic</vt:lpstr>
      <vt:lpstr>КАКО УСПЕШНО УЧИТИ</vt:lpstr>
      <vt:lpstr>Активно учење</vt:lpstr>
      <vt:lpstr> Фазе учења 1. Почетни преглед градива  </vt:lpstr>
      <vt:lpstr>      2.ПОСТАВЉАЊЕ ПИТАЊА</vt:lpstr>
      <vt:lpstr>3. ЧИТАЊЕ ГРАДИВА </vt:lpstr>
      <vt:lpstr>ЧИТАЊЕ ГРАДИВА</vt:lpstr>
      <vt:lpstr>4. ПРЕСЛИШАВАЊЕ</vt:lpstr>
      <vt:lpstr>Како да развијеш мотивацију  за учење?</vt:lpstr>
      <vt:lpstr>PowerPoint Presentation</vt:lpstr>
      <vt:lpstr>КОНЦЕНТРАЦИЈА</vt:lpstr>
      <vt:lpstr>PowerPoint Presentation</vt:lpstr>
      <vt:lpstr>PowerPoint Presentation</vt:lpstr>
      <vt:lpstr>Предлог дневног плана рада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КАКО УСПЕШНО УЧИТИ</dc:title>
  <dc:creator>Psiholog Psiholog</dc:creator>
  <cp:lastModifiedBy>Pedagog Pedagog</cp:lastModifiedBy>
  <cp:revision>62</cp:revision>
  <dcterms:created xsi:type="dcterms:W3CDTF">2021-02-02T12:27:45Z</dcterms:created>
  <dcterms:modified xsi:type="dcterms:W3CDTF">2021-10-30T18:55:24Z</dcterms:modified>
</cp:coreProperties>
</file>